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6" r:id="rId3"/>
    <p:sldId id="257" r:id="rId5"/>
    <p:sldId id="259" r:id="rId6"/>
    <p:sldId id="258" r:id="rId7"/>
    <p:sldId id="260" r:id="rId8"/>
    <p:sldId id="261" r:id="rId9"/>
    <p:sldId id="262" r:id="rId10"/>
    <p:sldId id="263" r:id="rId11"/>
    <p:sldId id="264" r:id="rId12"/>
    <p:sldId id="265" r:id="rId13"/>
    <p:sldId id="266" r:id="rId14"/>
    <p:sldId id="267" r:id="rId15"/>
  </p:sldIdLst>
  <p:sldSz cx="12192000" cy="6858000"/>
  <p:notesSz cx="6858000" cy="9144000"/>
  <p:embeddedFontLst>
    <p:embeddedFont>
      <p:font typeface="Arial Unicode MS" panose="020B0604020202020204" charset="-122"/>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font" Target="fonts/font1.fntdata"/><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sym typeface="+mn-ea"/>
              </a:rPr>
              <a:t>Our three projects — Red Ribbon, Pad a Girl, and STI Awareness for Secondary Schools showed us how intentional youth-led action can create real impact in the community. As we move forward, we’re committed to keeping the momentum alive through ongoing collaborations, recruiting new student volunteers, and building stronger partnerships so the work continues beyond the Millennium Fellowship year.</a:t>
            </a:r>
            <a:endParaRPr lang="en-US"/>
          </a:p>
          <a:p>
            <a:endParaRPr lang="en-US"/>
          </a:p>
          <a:p>
            <a:r>
              <a:rPr lang="en-US">
                <a:sym typeface="+mn-ea"/>
              </a:rPr>
              <a:t>We extend our sincere gratitude to the Millennium Fellowship Team, our university administration, our mentors, volunteers, partners, and every community member who trusted us and engaged with our outreach. Their support made each project possible and pushed us to lead with purpose, sincerity, and service.</a:t>
            </a:r>
            <a:endParaRPr lang="en-US"/>
          </a:p>
          <a:p>
            <a:endParaRPr lang="en-US"/>
          </a:p>
          <a:p>
            <a:r>
              <a:rPr lang="en-US">
                <a:sym typeface="+mn-ea"/>
              </a:rPr>
              <a:t>If you believe in positive change — join Millennium Fellowship 2026. Together, we can uplift communities, break barriers, and lead with sincerity.”</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t>The Millenium fellowship is a program organized by MCN and UNAI to teach students across campuses globally on leadership, social impact ,SDGs and give them access to a global platform to showcase their talents and projects. </a:t>
            </a:r>
            <a:endParaRPr lang="en-US"/>
          </a:p>
          <a:p>
            <a:r>
              <a:rPr lang="en-US"/>
              <a:t>Northwest UNiversity cohort joined to be part of this great move,we are the first fellows from the university and our motivation was simple Learn and Impact</a:t>
            </a:r>
            <a:endParaRPr lang="en-US"/>
          </a:p>
          <a:p>
            <a:r>
              <a:rPr lang="en-US"/>
              <a:t>we joined MF to learn from the diverse knowledge and resources available and use what we have learned to influence change in our communitites and localities.</a:t>
            </a:r>
            <a:endParaRPr lang="en-US"/>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pPr marL="0" indent="0">
              <a:buNone/>
            </a:pPr>
            <a:r>
              <a:rPr lang="en-US">
                <a:latin typeface="Arial Unicode MS" panose="020B0604020202020204" charset="-122"/>
                <a:ea typeface="Arial Unicode MS" panose="020B0604020202020204" charset="-122"/>
                <a:sym typeface="+mn-ea"/>
              </a:rPr>
              <a:t>The MF of Northwest University class of 2025 were amongst the lucky few to be selected out of about more than 20 applicants. which is an amazing achievement for both us and the university</a:t>
            </a:r>
            <a:endParaRPr lang="en-US">
              <a:latin typeface="Arial Unicode MS" panose="020B0604020202020204" charset="-122"/>
              <a:ea typeface="Arial Unicode MS" panose="020B0604020202020204" charset="-122"/>
            </a:endParaRPr>
          </a:p>
          <a:p>
            <a:pPr marL="0" indent="0">
              <a:buNone/>
            </a:pPr>
            <a:endParaRPr lang="en-US">
              <a:latin typeface="Arial Unicode MS" panose="020B0604020202020204" charset="-122"/>
              <a:ea typeface="Arial Unicode MS" panose="020B0604020202020204" charset="-122"/>
            </a:endParaRPr>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atin typeface="Arial Unicode MS" panose="020B0604020202020204" charset="-122"/>
                <a:ea typeface="Arial Unicode MS" panose="020B0604020202020204" charset="-122"/>
                <a:sym typeface="+mn-ea"/>
              </a:rPr>
              <a:t>The fellows had an intensive in-person and online training sessions where we where taught on how to make social impact.We tried implementing what we assimilated from these sessions by dividing ourselves into three main projects aligning mainly to SDG 3 ;Healthcare and wellbeing.</a:t>
            </a:r>
            <a:endParaRPr lang="en-US">
              <a:latin typeface="Arial Unicode MS" panose="020B0604020202020204" charset="-122"/>
              <a:ea typeface="Arial Unicode MS" panose="020B0604020202020204" charset="-122"/>
            </a:endParaRPr>
          </a:p>
          <a:p>
            <a:r>
              <a:rPr lang="en-US"/>
              <a:t>The three projects focused on locals and underserved communties who need them the most. </a:t>
            </a:r>
            <a:endParaRPr lang="en-US"/>
          </a:p>
          <a:p>
            <a:r>
              <a:rPr lang="en-US"/>
              <a:t>these projects are:</a:t>
            </a:r>
            <a:endParaRPr lang="en-US"/>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pPr marL="0" indent="0">
              <a:buNone/>
            </a:pPr>
            <a:r>
              <a:rPr lang="en-US">
                <a:sym typeface="+mn-ea"/>
              </a:rPr>
              <a:t>The red ribbon project focused mainly on HIV awareness. HIV knowledge is still low among commercial drivers, travelers, and motor-park workers a population with higher exposure to due to risky behaviors and limited access to accurate health information.</a:t>
            </a:r>
            <a:endParaRPr lang="en-US"/>
          </a:p>
          <a:p>
            <a:pPr marL="0" indent="0">
              <a:buNone/>
            </a:pPr>
            <a:r>
              <a:rPr lang="en-US">
                <a:sym typeface="+mn-ea"/>
              </a:rPr>
              <a:t>The lack of education, Misinformation, stigma and high risk factors of these individuals made them a perfect audience. The activities conducted are talks on HIV, its effect and consequence on their health and preventive measures. T</a:t>
            </a:r>
            <a:r>
              <a:rPr lang="en-US"/>
              <a:t>he project successfully targeted over 150 individuals and tested about 50 . Individuals on these project are :</a:t>
            </a:r>
            <a:endParaRPr lang="en-US"/>
          </a:p>
          <a:p>
            <a:pPr marL="0" indent="0">
              <a:buNone/>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sym typeface="+mn-ea"/>
              </a:rPr>
              <a:t>pad a girl initiative was conducted at an islamic secondary school(islamiyya) which was the first of its kind and it targeted young secondary school girls and enlighntened them on Mentrual hygeine.</a:t>
            </a:r>
            <a:endParaRPr lang="en-US"/>
          </a:p>
          <a:p>
            <a:r>
              <a:rPr lang="en-US"/>
              <a:t>A lot of girls and young women lack access to affordable sanitary pads and proper menstrual hygiene education, leading to school absenteeism, infections, and shame. and pad a girl initiative wanted to bridge this gap.We educated about 50 girls on menstrual hygiene its effect on their health and consequences of r hygiene,also 50 pads were distributed amongst these young girls.</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t>The prevelence of STI amongs adolescents is somewhat about 4-15% which is an indication for more STI awarness amongst these groups.Teenagers lack accurate knowledge about sexually transmitted infections, leading to risky behaviors, stigma, and late treatment.they rely on info from peers which mostly is misleading.With this STI project these groups were targeted and addressed, More than 50 students were enlightened and their misconceptions was cleared</a:t>
            </a:r>
            <a:endParaRPr lang="en-US"/>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t>We learned how to step up even when things felt overwhelming from planning outreach to speaking in front of strangers and reaching to these individuals.</a:t>
            </a:r>
            <a:endParaRPr lang="en-US"/>
          </a:p>
          <a:p>
            <a:r>
              <a:rPr lang="en-US"/>
              <a:t>Tme management was part of the things we picked frokmMF between school, fellowship tasks, and attending these outreaches we learned how to lead with discipline and intentionality. We became more confident handling sensitive topics like HIV, menstruation, and STIs</a:t>
            </a:r>
            <a:endParaRPr lang="en-US"/>
          </a:p>
          <a:p>
            <a:r>
              <a:rPr lang="en-US"/>
              <a:t>we also learned how to coexit to stand as one even in diverse situations, we learned to communicate and understand each other rely on each other </a:t>
            </a:r>
            <a:endParaRPr lang="en-US"/>
          </a:p>
          <a:p>
            <a:r>
              <a:rPr lang="en-US"/>
              <a:t>It also gave us insights about the problems of our community , made us realize its not that hard to approach people and impact in our communities   </a:t>
            </a:r>
            <a:endParaRPr lang="en-US"/>
          </a:p>
          <a:p>
            <a:r>
              <a:rPr lang="en-US"/>
              <a:t>we also got to know about inclusivity involving and engaging the communities  not just beneficiaries of the projects but part of it.</a:t>
            </a:r>
            <a:endParaRPr lang="en-US"/>
          </a:p>
          <a:p>
            <a:r>
              <a:rPr lang="en-US"/>
              <a:t>approachin these communities and individuals with empathy, humilty and grace was also part of what we gained from MF.We also partnered with different associations and organizations for the success of these outreaches.</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76672"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205728" y="1600200"/>
            <a:ext cx="5376672"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Title 1025"/>
          <p:cNvSpPr/>
          <p:nvPr>
            <p:ph type="title"/>
          </p:nvPr>
        </p:nvSpPr>
        <p:spPr>
          <a:xfrm>
            <a:off x="609600" y="274638"/>
            <a:ext cx="10972800" cy="1143000"/>
          </a:xfrm>
          <a:prstGeom prst="rect">
            <a:avLst/>
          </a:prstGeom>
          <a:noFill/>
          <a:ln w="9525">
            <a:noFill/>
          </a:ln>
        </p:spPr>
        <p:txBody>
          <a:bodyPr anchor="ctr" anchorCtr="0"/>
          <a:p>
            <a:pPr lvl="0"/>
            <a:r>
              <a:t>Click to edit Master title style</a:t>
            </a:r>
          </a:p>
        </p:txBody>
      </p:sp>
      <p:sp>
        <p:nvSpPr>
          <p:cNvPr id="1027" name="Text Placeholder 1026"/>
          <p:cNvSpPr/>
          <p:nvPr>
            <p:ph type="body" idx="1"/>
          </p:nvPr>
        </p:nvSpPr>
        <p:spPr>
          <a:xfrm>
            <a:off x="609600" y="1600200"/>
            <a:ext cx="10972800" cy="4525963"/>
          </a:xfrm>
          <a:prstGeom prst="rect">
            <a:avLst/>
          </a:prstGeom>
          <a:noFill/>
          <a:ln w="9525">
            <a:noFill/>
          </a:ln>
        </p:spPr>
        <p:txBody>
          <a:bodyPr/>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p:nvPr>
            <p:ph type="dt" sz="half" idx="2"/>
          </p:nvPr>
        </p:nvSpPr>
        <p:spPr>
          <a:xfrm>
            <a:off x="609600" y="6245225"/>
            <a:ext cx="2844800" cy="476250"/>
          </a:xfrm>
          <a:prstGeom prst="rect">
            <a:avLst/>
          </a:prstGeom>
          <a:noFill/>
          <a:ln w="9525">
            <a:noFill/>
          </a:ln>
        </p:spPr>
        <p:txBody>
          <a:bodyPr/>
          <a:lstStyle>
            <a:lvl1pPr>
              <a:defRPr sz="1400"/>
            </a:lvl1pPr>
          </a:lstStyle>
          <a:p>
            <a:fld id="{63A1C593-65D0-4073-BCC9-577B9352EA97}" type="datetimeFigureOut">
              <a:rPr lang="en-US" smtClean="0"/>
            </a:fld>
            <a:endParaRPr lang="en-US"/>
          </a:p>
        </p:txBody>
      </p:sp>
      <p:sp>
        <p:nvSpPr>
          <p:cNvPr id="1029" name="Footer Placeholder 1028"/>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p>
        </p:txBody>
      </p:sp>
      <p:sp>
        <p:nvSpPr>
          <p:cNvPr id="1030" name="Slide Number Placeholder 1029"/>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9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90204" pitchFamily="34" charset="0"/>
        <a:buNone/>
        <a:defRPr b="0" i="0" u="none" kern="1200" baseline="0">
          <a:solidFill>
            <a:schemeClr val="tx1"/>
          </a:solidFill>
          <a:latin typeface="Arial" panose="020B060402020209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90204" pitchFamily="34" charset="0"/>
        <a:buNone/>
        <a:defRPr b="0" i="0" u="none" kern="1200" baseline="0">
          <a:solidFill>
            <a:schemeClr val="tx1"/>
          </a:solidFill>
          <a:latin typeface="Arial" panose="020B060402020209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90204" pitchFamily="34" charset="0"/>
        <a:buNone/>
        <a:defRPr b="0" i="0" u="none" kern="1200" baseline="0">
          <a:solidFill>
            <a:schemeClr val="tx1"/>
          </a:solidFill>
          <a:latin typeface="Arial" panose="020B060402020209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90204" pitchFamily="34" charset="0"/>
        <a:buNone/>
        <a:defRPr b="0" i="0" u="none" kern="1200" baseline="0">
          <a:solidFill>
            <a:schemeClr val="tx1"/>
          </a:solidFill>
          <a:latin typeface="Arial" panose="020B060402020209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90204" pitchFamily="34" charset="0"/>
        <a:buNone/>
        <a:defRPr b="0" i="0" u="none" kern="1200" baseline="0">
          <a:solidFill>
            <a:schemeClr val="tx1"/>
          </a:solidFill>
          <a:latin typeface="Arial" panose="020B060402020209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90204" pitchFamily="34" charset="0"/>
        <a:buNone/>
        <a:defRPr b="0" i="0" u="none" kern="1200" baseline="0">
          <a:solidFill>
            <a:schemeClr val="tx1"/>
          </a:solidFill>
          <a:latin typeface="Arial" panose="020B060402020209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90204" pitchFamily="34" charset="0"/>
        <a:buNone/>
        <a:defRPr b="0" i="0" u="none" kern="1200" baseline="0">
          <a:solidFill>
            <a:schemeClr val="tx1"/>
          </a:solidFill>
          <a:latin typeface="Arial" panose="020B060402020209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90204" pitchFamily="34" charset="0"/>
        <a:buNone/>
        <a:defRPr b="0" i="0" u="none" kern="1200" baseline="0">
          <a:solidFill>
            <a:schemeClr val="tx1"/>
          </a:solidFill>
          <a:latin typeface="Arial" panose="020B060402020209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2.xml"/><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ctrTitle"/>
          </p:nvPr>
        </p:nvSpPr>
        <p:spPr>
          <a:xfrm>
            <a:off x="1524000" y="2234883"/>
            <a:ext cx="9144000" cy="2387600"/>
          </a:xfrm>
        </p:spPr>
        <p:txBody>
          <a:bodyPr/>
          <a:p>
            <a:r>
              <a:rPr lang="en-US">
                <a:latin typeface="Arial Black" panose="020B0A04020102020204" charset="0"/>
                <a:cs typeface="Arial Black" panose="020B0A04020102020204" charset="0"/>
              </a:rPr>
              <a:t>MILLENIUM FELLOWSHIP</a:t>
            </a:r>
            <a:endParaRPr lang="en-US">
              <a:latin typeface="Arial Black" panose="020B0A04020102020204" charset="0"/>
              <a:cs typeface="Arial Black" panose="020B0A04020102020204" charset="0"/>
            </a:endParaRPr>
          </a:p>
        </p:txBody>
      </p:sp>
      <p:sp>
        <p:nvSpPr>
          <p:cNvPr id="3" name="Subtitle 2"/>
          <p:cNvSpPr>
            <a:spLocks noGrp="1"/>
          </p:cNvSpPr>
          <p:nvPr>
            <p:ph type="subTitle" idx="1"/>
          </p:nvPr>
        </p:nvSpPr>
        <p:spPr>
          <a:xfrm>
            <a:off x="1524000" y="4731385"/>
            <a:ext cx="9144000" cy="707390"/>
          </a:xfrm>
        </p:spPr>
        <p:txBody>
          <a:bodyPr/>
          <a:p>
            <a:r>
              <a:rPr lang="en-US"/>
              <a:t>Presented By: Khadija Dahira Baba</a:t>
            </a:r>
            <a:endParaRPr lang="en-US"/>
          </a:p>
          <a:p>
            <a:endParaRPr lang="en-US"/>
          </a:p>
        </p:txBody>
      </p:sp>
      <p:pic>
        <p:nvPicPr>
          <p:cNvPr id="4" name="Picture 3" descr="mellineum logo"/>
          <p:cNvPicPr>
            <a:picLocks noChangeAspect="1"/>
          </p:cNvPicPr>
          <p:nvPr/>
        </p:nvPicPr>
        <p:blipFill>
          <a:blip r:embed="rId2"/>
          <a:srcRect b="29996"/>
          <a:stretch>
            <a:fillRect/>
          </a:stretch>
        </p:blipFill>
        <p:spPr>
          <a:xfrm>
            <a:off x="4076700" y="288290"/>
            <a:ext cx="3595370" cy="2628265"/>
          </a:xfrm>
          <a:prstGeom prst="rect">
            <a:avLst/>
          </a:prstGeom>
        </p:spPr>
      </p:pic>
    </p:spTree>
  </p:cSld>
  <p:clrMapOvr>
    <a:masterClrMapping/>
  </p:clrMapOvr>
  <p:transition advTm="2437"/>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4" name="Content Placeholder 3" descr="PHOTO-2025-12-07-14-57-25"/>
          <p:cNvPicPr>
            <a:picLocks noChangeAspect="1"/>
          </p:cNvPicPr>
          <p:nvPr>
            <p:ph idx="1"/>
          </p:nvPr>
        </p:nvPicPr>
        <p:blipFill>
          <a:blip r:embed="rId2"/>
          <a:stretch>
            <a:fillRect/>
          </a:stretch>
        </p:blipFill>
        <p:spPr>
          <a:xfrm>
            <a:off x="8890" y="-635"/>
            <a:ext cx="3598545" cy="2692400"/>
          </a:xfrm>
          <a:prstGeom prst="rect">
            <a:avLst/>
          </a:prstGeom>
        </p:spPr>
      </p:pic>
      <p:pic>
        <p:nvPicPr>
          <p:cNvPr id="15" name="Picture 14" descr="IMG_0441"/>
          <p:cNvPicPr>
            <a:picLocks noChangeAspect="1"/>
          </p:cNvPicPr>
          <p:nvPr/>
        </p:nvPicPr>
        <p:blipFill>
          <a:blip r:embed="rId3"/>
          <a:stretch>
            <a:fillRect/>
          </a:stretch>
        </p:blipFill>
        <p:spPr>
          <a:xfrm>
            <a:off x="3917315" y="2479675"/>
            <a:ext cx="4813300" cy="2727960"/>
          </a:xfrm>
          <a:prstGeom prst="rect">
            <a:avLst/>
          </a:prstGeom>
        </p:spPr>
      </p:pic>
      <p:pic>
        <p:nvPicPr>
          <p:cNvPr id="22" name="Picture 21" descr="IMG_0445"/>
          <p:cNvPicPr>
            <a:picLocks noChangeAspect="1"/>
          </p:cNvPicPr>
          <p:nvPr/>
        </p:nvPicPr>
        <p:blipFill>
          <a:blip r:embed="rId4"/>
          <a:stretch>
            <a:fillRect/>
          </a:stretch>
        </p:blipFill>
        <p:spPr>
          <a:xfrm>
            <a:off x="9618345" y="0"/>
            <a:ext cx="2573655" cy="2870835"/>
          </a:xfrm>
          <a:prstGeom prst="rect">
            <a:avLst/>
          </a:prstGeom>
        </p:spPr>
      </p:pic>
      <p:pic>
        <p:nvPicPr>
          <p:cNvPr id="23" name="Picture 22" descr="IMG_0451"/>
          <p:cNvPicPr>
            <a:picLocks noChangeAspect="1"/>
          </p:cNvPicPr>
          <p:nvPr/>
        </p:nvPicPr>
        <p:blipFill>
          <a:blip r:embed="rId5"/>
          <a:stretch>
            <a:fillRect/>
          </a:stretch>
        </p:blipFill>
        <p:spPr>
          <a:xfrm>
            <a:off x="0" y="4556125"/>
            <a:ext cx="3549650" cy="2301875"/>
          </a:xfrm>
          <a:prstGeom prst="rect">
            <a:avLst/>
          </a:prstGeom>
        </p:spPr>
      </p:pic>
      <p:pic>
        <p:nvPicPr>
          <p:cNvPr id="24" name="Picture 23" descr="IMG_0455"/>
          <p:cNvPicPr>
            <a:picLocks noChangeAspect="1"/>
          </p:cNvPicPr>
          <p:nvPr/>
        </p:nvPicPr>
        <p:blipFill>
          <a:blip r:embed="rId6"/>
          <a:srcRect l="-381" t="36722" r="381" b="36509"/>
          <a:stretch>
            <a:fillRect/>
          </a:stretch>
        </p:blipFill>
        <p:spPr>
          <a:xfrm>
            <a:off x="4758690" y="-29845"/>
            <a:ext cx="3168650" cy="2140585"/>
          </a:xfrm>
          <a:prstGeom prst="rect">
            <a:avLst/>
          </a:prstGeom>
        </p:spPr>
      </p:pic>
      <p:pic>
        <p:nvPicPr>
          <p:cNvPr id="25" name="Picture 24" descr="IMG_0460"/>
          <p:cNvPicPr>
            <a:picLocks noChangeAspect="1"/>
          </p:cNvPicPr>
          <p:nvPr/>
        </p:nvPicPr>
        <p:blipFill>
          <a:blip r:embed="rId7"/>
          <a:srcRect t="36722" b="37111"/>
          <a:stretch>
            <a:fillRect/>
          </a:stretch>
        </p:blipFill>
        <p:spPr>
          <a:xfrm>
            <a:off x="8802370" y="4926330"/>
            <a:ext cx="3371850" cy="1931670"/>
          </a:xfrm>
          <a:prstGeom prst="rect">
            <a:avLst/>
          </a:prstGeom>
        </p:spPr>
      </p:pic>
      <p:sp>
        <p:nvSpPr>
          <p:cNvPr id="26" name="Text Box 25"/>
          <p:cNvSpPr txBox="1"/>
          <p:nvPr/>
        </p:nvSpPr>
        <p:spPr>
          <a:xfrm>
            <a:off x="69850" y="2766695"/>
            <a:ext cx="4064000" cy="368300"/>
          </a:xfrm>
          <a:prstGeom prst="rect">
            <a:avLst/>
          </a:prstGeom>
          <a:noFill/>
        </p:spPr>
        <p:txBody>
          <a:bodyPr wrap="square" rtlCol="0">
            <a:spAutoFit/>
          </a:bodyPr>
          <a:p>
            <a:r>
              <a:rPr lang="en-US"/>
              <a:t>Pad a Girl Initative</a:t>
            </a:r>
            <a:endParaRPr lang="en-US"/>
          </a:p>
        </p:txBody>
      </p:sp>
      <p:sp>
        <p:nvSpPr>
          <p:cNvPr id="27" name="Text Box 26"/>
          <p:cNvSpPr txBox="1"/>
          <p:nvPr/>
        </p:nvSpPr>
        <p:spPr>
          <a:xfrm>
            <a:off x="4666615" y="2110740"/>
            <a:ext cx="4064000" cy="269875"/>
          </a:xfrm>
          <a:prstGeom prst="rect">
            <a:avLst/>
          </a:prstGeom>
          <a:noFill/>
        </p:spPr>
        <p:txBody>
          <a:bodyPr wrap="square" rtlCol="0">
            <a:noAutofit/>
          </a:bodyPr>
          <a:p>
            <a:r>
              <a:rPr lang="en-US"/>
              <a:t>Red Ribbon</a:t>
            </a:r>
            <a:endParaRPr lang="en-US"/>
          </a:p>
        </p:txBody>
      </p:sp>
      <p:sp>
        <p:nvSpPr>
          <p:cNvPr id="28" name="Text Box 27"/>
          <p:cNvSpPr txBox="1"/>
          <p:nvPr/>
        </p:nvSpPr>
        <p:spPr>
          <a:xfrm>
            <a:off x="9292590" y="2870835"/>
            <a:ext cx="4064000" cy="368300"/>
          </a:xfrm>
          <a:prstGeom prst="rect">
            <a:avLst/>
          </a:prstGeom>
          <a:noFill/>
        </p:spPr>
        <p:txBody>
          <a:bodyPr wrap="square" rtlCol="0">
            <a:spAutoFit/>
          </a:bodyPr>
          <a:p>
            <a:r>
              <a:rPr lang="en-US"/>
              <a:t>Sexual Transmitted Disease</a:t>
            </a:r>
            <a:endParaRPr lang="en-US"/>
          </a:p>
        </p:txBody>
      </p:sp>
      <p:sp>
        <p:nvSpPr>
          <p:cNvPr id="31" name="Text Box 30"/>
          <p:cNvSpPr txBox="1"/>
          <p:nvPr/>
        </p:nvSpPr>
        <p:spPr>
          <a:xfrm>
            <a:off x="4064000" y="5152390"/>
            <a:ext cx="4064000" cy="645160"/>
          </a:xfrm>
          <a:prstGeom prst="rect">
            <a:avLst/>
          </a:prstGeom>
          <a:noFill/>
        </p:spPr>
        <p:txBody>
          <a:bodyPr wrap="square" rtlCol="0">
            <a:spAutoFit/>
          </a:bodyPr>
          <a:p>
            <a:r>
              <a:rPr lang="en-US"/>
              <a:t>Millenium Fellow Class of 2025</a:t>
            </a:r>
            <a:endParaRPr lang="en-US"/>
          </a:p>
          <a:p>
            <a:r>
              <a:rPr lang="en-US"/>
              <a:t>Northwest Campus</a:t>
            </a:r>
            <a:endParaRPr lang="en-US"/>
          </a:p>
        </p:txBody>
      </p:sp>
    </p:spTree>
  </p:cSld>
  <p:clrMapOvr>
    <a:masterClrMapping/>
  </p:clrMapOvr>
  <p:transition advTm="8104"/>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title"/>
          </p:nvPr>
        </p:nvSpPr>
        <p:spPr/>
        <p:txBody>
          <a:bodyPr/>
          <a:p>
            <a:r>
              <a:rPr lang="en-US">
                <a:solidFill>
                  <a:schemeClr val="accent1">
                    <a:lumMod val="75000"/>
                  </a:schemeClr>
                </a:solidFill>
              </a:rPr>
              <a:t>Conclusion</a:t>
            </a:r>
            <a:endParaRPr lang="en-US">
              <a:solidFill>
                <a:schemeClr val="accent1">
                  <a:lumMod val="75000"/>
                </a:schemeClr>
              </a:solidFill>
            </a:endParaRPr>
          </a:p>
        </p:txBody>
      </p:sp>
      <p:sp>
        <p:nvSpPr>
          <p:cNvPr id="3" name="Content Placeholder 2"/>
          <p:cNvSpPr>
            <a:spLocks noGrp="1"/>
          </p:cNvSpPr>
          <p:nvPr>
            <p:ph idx="1"/>
          </p:nvPr>
        </p:nvSpPr>
        <p:spPr/>
        <p:txBody>
          <a:bodyPr/>
          <a:p>
            <a:pPr marL="0" indent="0">
              <a:buNone/>
            </a:pPr>
            <a:r>
              <a:rPr lang="en-US" b="1">
                <a:latin typeface="Arial Bold" panose="020B0604020202090204" charset="0"/>
                <a:cs typeface="Arial Bold" panose="020B0604020202090204" charset="0"/>
              </a:rPr>
              <a:t>Our Impact</a:t>
            </a:r>
            <a:endParaRPr lang="en-US" b="1">
              <a:latin typeface="Arial Bold" panose="020B0604020202090204" charset="0"/>
              <a:cs typeface="Arial Bold" panose="020B0604020202090204" charset="0"/>
            </a:endParaRPr>
          </a:p>
          <a:p>
            <a:r>
              <a:rPr lang="en-US"/>
              <a:t>Red Ribbon, STI and Pad a Girl initaitive sparked real change and community awareness</a:t>
            </a:r>
            <a:endParaRPr lang="en-US"/>
          </a:p>
          <a:p>
            <a:pPr marL="0" indent="0">
              <a:buNone/>
            </a:pPr>
            <a:r>
              <a:rPr lang="en-US" b="1">
                <a:latin typeface="Arial Bold" panose="020B0604020202090204" charset="0"/>
                <a:cs typeface="Arial Bold" panose="020B0604020202090204" charset="0"/>
              </a:rPr>
              <a:t>Sustainability</a:t>
            </a:r>
            <a:endParaRPr lang="en-US" b="1">
              <a:latin typeface="Arial Bold" panose="020B0604020202090204" charset="0"/>
              <a:cs typeface="Arial Bold" panose="020B0604020202090204" charset="0"/>
            </a:endParaRPr>
          </a:p>
          <a:p>
            <a:r>
              <a:rPr lang="en-US"/>
              <a:t>Students: Sign up for millennium fellowship 2026 ,join the movement and lead with purpose</a:t>
            </a:r>
            <a:endParaRPr lang="en-US"/>
          </a:p>
          <a:p>
            <a:r>
              <a:rPr lang="en-US"/>
              <a:t>University:partner with students and provide support</a:t>
            </a:r>
            <a:endParaRPr lang="en-US"/>
          </a:p>
          <a:p>
            <a:pPr marL="0" indent="0">
              <a:buNone/>
            </a:pPr>
            <a:endParaRPr lang="en-US"/>
          </a:p>
        </p:txBody>
      </p:sp>
    </p:spTree>
  </p:cSld>
  <p:clrMapOvr>
    <a:masterClrMapping/>
  </p:clrMapOvr>
  <p:transition advTm="9863"/>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title"/>
          </p:nvPr>
        </p:nvSpPr>
        <p:spPr/>
        <p:txBody>
          <a:bodyPr/>
          <a:p>
            <a:r>
              <a:rPr lang="en-US">
                <a:solidFill>
                  <a:schemeClr val="accent1">
                    <a:lumMod val="75000"/>
                  </a:schemeClr>
                </a:solidFill>
              </a:rPr>
              <a:t>How to Navigate Us</a:t>
            </a:r>
            <a:endParaRPr lang="en-US">
              <a:solidFill>
                <a:schemeClr val="accent1">
                  <a:lumMod val="75000"/>
                </a:schemeClr>
              </a:solidFill>
            </a:endParaRPr>
          </a:p>
        </p:txBody>
      </p:sp>
      <p:sp>
        <p:nvSpPr>
          <p:cNvPr id="3" name="Content Placeholder 2"/>
          <p:cNvSpPr>
            <a:spLocks noGrp="1"/>
          </p:cNvSpPr>
          <p:nvPr>
            <p:ph idx="1"/>
          </p:nvPr>
        </p:nvSpPr>
        <p:spPr/>
        <p:txBody>
          <a:bodyPr/>
          <a:p>
            <a:pPr marL="0" indent="0">
              <a:buNone/>
            </a:pPr>
            <a:r>
              <a:rPr lang="en-US" b="1">
                <a:latin typeface="Arial Bold" panose="020B0604020202090204" charset="0"/>
                <a:cs typeface="Arial Bold" panose="020B0604020202090204" charset="0"/>
              </a:rPr>
              <a:t>To apply for MF class of 2026</a:t>
            </a:r>
            <a:endParaRPr lang="en-US" b="1">
              <a:latin typeface="Arial Bold" panose="020B0604020202090204" charset="0"/>
              <a:cs typeface="Arial Bold" panose="020B0604020202090204" charset="0"/>
            </a:endParaRPr>
          </a:p>
          <a:p>
            <a:pPr marL="0" indent="0">
              <a:buNone/>
            </a:pPr>
            <a:r>
              <a:rPr lang="en-US"/>
              <a:t>Millennium Fellowship:www.millenniufellows.org</a:t>
            </a:r>
            <a:endParaRPr lang="en-US"/>
          </a:p>
          <a:p>
            <a:pPr marL="0" indent="0">
              <a:buNone/>
            </a:pPr>
            <a:endParaRPr lang="en-US"/>
          </a:p>
          <a:p>
            <a:pPr marL="0" indent="0">
              <a:buNone/>
            </a:pPr>
            <a:endParaRPr lang="en-US"/>
          </a:p>
          <a:p>
            <a:pPr marL="0" indent="0">
              <a:buNone/>
            </a:pPr>
            <a:r>
              <a:rPr lang="en-US" b="1">
                <a:latin typeface="Arial Bold" panose="020B0604020202090204" charset="0"/>
                <a:cs typeface="Arial Bold" panose="020B0604020202090204" charset="0"/>
              </a:rPr>
              <a:t>Lets stay connected at</a:t>
            </a:r>
            <a:endParaRPr lang="en-US" b="1">
              <a:latin typeface="Arial Bold" panose="020B0604020202090204" charset="0"/>
              <a:cs typeface="Arial Bold" panose="020B0604020202090204" charset="0"/>
            </a:endParaRPr>
          </a:p>
          <a:p>
            <a:pPr marL="0" indent="0">
              <a:buNone/>
            </a:pPr>
            <a:r>
              <a:rPr lang="en-US"/>
              <a:t>NWU_Chapter: www.instagram.com/millennium_fellowship_nwu</a:t>
            </a:r>
            <a:endParaRPr lang="en-US"/>
          </a:p>
        </p:txBody>
      </p:sp>
    </p:spTree>
  </p:cSld>
  <p:clrMapOvr>
    <a:masterClrMapping/>
  </p:clrMapOvr>
  <p:transition advTm="1065"/>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title"/>
          </p:nvPr>
        </p:nvSpPr>
        <p:spPr/>
        <p:txBody>
          <a:bodyPr>
            <a:normAutofit/>
          </a:bodyPr>
          <a:p>
            <a:r>
              <a:rPr lang="en-US">
                <a:solidFill>
                  <a:schemeClr val="accent1">
                    <a:lumMod val="75000"/>
                  </a:schemeClr>
                </a:solidFill>
                <a:effectLst>
                  <a:outerShdw blurRad="50800" dist="50800" dir="5400000" algn="ctr" rotWithShape="0">
                    <a:schemeClr val="bg1">
                      <a:alpha val="100000"/>
                    </a:schemeClr>
                  </a:outerShdw>
                </a:effectLst>
                <a:latin typeface="Arial Black" panose="020B0A04020102020204" charset="0"/>
                <a:cs typeface="Arial Black" panose="020B0A04020102020204" charset="0"/>
              </a:rPr>
              <a:t>Outline</a:t>
            </a:r>
            <a:endParaRPr lang="en-US">
              <a:solidFill>
                <a:schemeClr val="accent1">
                  <a:lumMod val="75000"/>
                </a:schemeClr>
              </a:solidFill>
              <a:effectLst>
                <a:outerShdw blurRad="50800" dist="50800" dir="5400000" algn="ctr" rotWithShape="0">
                  <a:schemeClr val="bg1">
                    <a:alpha val="100000"/>
                  </a:schemeClr>
                </a:outerShdw>
              </a:effectLst>
              <a:latin typeface="Arial Black" panose="020B0A04020102020204" charset="0"/>
              <a:cs typeface="Arial Black" panose="020B0A04020102020204" charset="0"/>
            </a:endParaRPr>
          </a:p>
        </p:txBody>
      </p:sp>
      <p:sp>
        <p:nvSpPr>
          <p:cNvPr id="3" name="Content Placeholder 2"/>
          <p:cNvSpPr>
            <a:spLocks noGrp="1"/>
          </p:cNvSpPr>
          <p:nvPr>
            <p:ph idx="1"/>
          </p:nvPr>
        </p:nvSpPr>
        <p:spPr/>
        <p:txBody>
          <a:bodyPr>
            <a:normAutofit lnSpcReduction="20000"/>
          </a:bodyPr>
          <a:p>
            <a:r>
              <a:rPr lang="en-US">
                <a:latin typeface="Arial Unicode MS" panose="020B0604020202020204" charset="-122"/>
                <a:ea typeface="Arial Unicode MS" panose="020B0604020202020204" charset="-122"/>
              </a:rPr>
              <a:t>Title </a:t>
            </a:r>
            <a:endParaRPr lang="en-US">
              <a:latin typeface="Arial Unicode MS" panose="020B0604020202020204" charset="-122"/>
              <a:ea typeface="Arial Unicode MS" panose="020B0604020202020204" charset="-122"/>
            </a:endParaRPr>
          </a:p>
          <a:p>
            <a:r>
              <a:rPr lang="en-US">
                <a:latin typeface="Arial Unicode MS" panose="020B0604020202020204" charset="-122"/>
                <a:ea typeface="Arial Unicode MS" panose="020B0604020202020204" charset="-122"/>
              </a:rPr>
              <a:t>Intro</a:t>
            </a:r>
            <a:endParaRPr lang="en-US">
              <a:latin typeface="Arial Unicode MS" panose="020B0604020202020204" charset="-122"/>
              <a:ea typeface="Arial Unicode MS" panose="020B0604020202020204" charset="-122"/>
            </a:endParaRPr>
          </a:p>
          <a:p>
            <a:r>
              <a:rPr lang="en-US">
                <a:latin typeface="Arial Unicode MS" panose="020B0604020202020204" charset="-122"/>
                <a:ea typeface="Arial Unicode MS" panose="020B0604020202020204" charset="-122"/>
              </a:rPr>
              <a:t>Cohorts</a:t>
            </a:r>
            <a:endParaRPr lang="en-US">
              <a:latin typeface="Arial Unicode MS" panose="020B0604020202020204" charset="-122"/>
              <a:ea typeface="Arial Unicode MS" panose="020B0604020202020204" charset="-122"/>
            </a:endParaRPr>
          </a:p>
          <a:p>
            <a:r>
              <a:rPr lang="en-US">
                <a:latin typeface="Arial Unicode MS" panose="020B0604020202020204" charset="-122"/>
                <a:ea typeface="Arial Unicode MS" panose="020B0604020202020204" charset="-122"/>
              </a:rPr>
              <a:t>Overview of Projects</a:t>
            </a:r>
            <a:endParaRPr lang="en-US">
              <a:latin typeface="Arial Unicode MS" panose="020B0604020202020204" charset="-122"/>
              <a:ea typeface="Arial Unicode MS" panose="020B0604020202020204" charset="-122"/>
            </a:endParaRPr>
          </a:p>
          <a:p>
            <a:r>
              <a:rPr lang="en-US">
                <a:latin typeface="Arial Unicode MS" panose="020B0604020202020204" charset="-122"/>
                <a:ea typeface="Arial Unicode MS" panose="020B0604020202020204" charset="-122"/>
              </a:rPr>
              <a:t>Description of Projects</a:t>
            </a:r>
            <a:endParaRPr lang="en-US">
              <a:latin typeface="Arial Unicode MS" panose="020B0604020202020204" charset="-122"/>
              <a:ea typeface="Arial Unicode MS" panose="020B0604020202020204" charset="-122"/>
            </a:endParaRPr>
          </a:p>
          <a:p>
            <a:r>
              <a:rPr lang="en-US">
                <a:latin typeface="Arial Unicode MS" panose="020B0604020202020204" charset="-122"/>
                <a:ea typeface="Arial Unicode MS" panose="020B0604020202020204" charset="-122"/>
              </a:rPr>
              <a:t>Lessons Learned</a:t>
            </a:r>
            <a:endParaRPr lang="en-US">
              <a:latin typeface="Arial Unicode MS" panose="020B0604020202020204" charset="-122"/>
              <a:ea typeface="Arial Unicode MS" panose="020B0604020202020204" charset="-122"/>
            </a:endParaRPr>
          </a:p>
          <a:p>
            <a:r>
              <a:rPr lang="en-US">
                <a:latin typeface="Arial Unicode MS" panose="020B0604020202020204" charset="-122"/>
                <a:ea typeface="Arial Unicode MS" panose="020B0604020202020204" charset="-122"/>
              </a:rPr>
              <a:t>Class of 2025</a:t>
            </a:r>
            <a:endParaRPr lang="en-US">
              <a:latin typeface="Arial Unicode MS" panose="020B0604020202020204" charset="-122"/>
              <a:ea typeface="Arial Unicode MS" panose="020B0604020202020204" charset="-122"/>
            </a:endParaRPr>
          </a:p>
          <a:p>
            <a:r>
              <a:rPr lang="en-US">
                <a:latin typeface="Arial Unicode MS" panose="020B0604020202020204" charset="-122"/>
                <a:ea typeface="Arial Unicode MS" panose="020B0604020202020204" charset="-122"/>
              </a:rPr>
              <a:t>Conclusion</a:t>
            </a:r>
            <a:endParaRPr lang="en-US">
              <a:latin typeface="Arial Unicode MS" panose="020B0604020202020204" charset="-122"/>
              <a:ea typeface="Arial Unicode MS" panose="020B0604020202020204" charset="-122"/>
            </a:endParaRPr>
          </a:p>
          <a:p>
            <a:r>
              <a:rPr lang="en-US">
                <a:latin typeface="Arial Unicode MS" panose="020B0604020202020204" charset="-122"/>
                <a:ea typeface="Arial Unicode MS" panose="020B0604020202020204" charset="-122"/>
              </a:rPr>
              <a:t>How to Navigate Us</a:t>
            </a:r>
            <a:endParaRPr lang="en-US">
              <a:latin typeface="Arial Unicode MS" panose="020B0604020202020204" charset="-122"/>
              <a:ea typeface="Arial Unicode MS" panose="020B0604020202020204" charset="-122"/>
            </a:endParaRPr>
          </a:p>
        </p:txBody>
      </p:sp>
    </p:spTree>
  </p:cSld>
  <p:clrMapOvr>
    <a:masterClrMapping/>
  </p:clrMapOvr>
  <p:transition advTm="8952"/>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title"/>
          </p:nvPr>
        </p:nvSpPr>
        <p:spPr/>
        <p:txBody>
          <a:bodyPr/>
          <a:p>
            <a:r>
              <a:rPr lang="en-US">
                <a:solidFill>
                  <a:schemeClr val="accent1">
                    <a:lumMod val="75000"/>
                  </a:schemeClr>
                </a:solidFill>
                <a:latin typeface="Arial Black" panose="020B0A04020102020204" charset="0"/>
                <a:cs typeface="Arial Black" panose="020B0A04020102020204" charset="0"/>
              </a:rPr>
              <a:t>Introduction</a:t>
            </a:r>
            <a:endParaRPr lang="en-US">
              <a:solidFill>
                <a:schemeClr val="accent1">
                  <a:lumMod val="75000"/>
                </a:schemeClr>
              </a:solidFill>
              <a:latin typeface="Arial Black" panose="020B0A04020102020204" charset="0"/>
              <a:cs typeface="Arial Black" panose="020B0A04020102020204" charset="0"/>
            </a:endParaRPr>
          </a:p>
        </p:txBody>
      </p:sp>
      <p:sp>
        <p:nvSpPr>
          <p:cNvPr id="3" name="Content Placeholder 2"/>
          <p:cNvSpPr>
            <a:spLocks noGrp="1"/>
          </p:cNvSpPr>
          <p:nvPr>
            <p:ph idx="1"/>
          </p:nvPr>
        </p:nvSpPr>
        <p:spPr>
          <a:xfrm>
            <a:off x="316230" y="1386205"/>
            <a:ext cx="6959600" cy="4060825"/>
          </a:xfrm>
        </p:spPr>
        <p:txBody>
          <a:bodyPr/>
          <a:p>
            <a:pPr marL="0" indent="0">
              <a:buNone/>
            </a:pPr>
            <a:r>
              <a:rPr lang="en-US" sz="2800">
                <a:latin typeface="Arial Unicode MS" panose="020B0604020202020204" charset="-122"/>
                <a:ea typeface="Arial Unicode MS" panose="020B0604020202020204" charset="-122"/>
              </a:rPr>
              <a:t>   </a:t>
            </a:r>
            <a:r>
              <a:rPr lang="en-US" sz="2800" b="1">
                <a:latin typeface="Arial Unicode MS" panose="020B0604020202020204" charset="-122"/>
                <a:ea typeface="Arial Unicode MS" panose="020B0604020202020204" charset="-122"/>
              </a:rPr>
              <a:t>What Is Millenium Fellowship</a:t>
            </a:r>
            <a:endParaRPr lang="en-US" sz="2800">
              <a:latin typeface="Arial Unicode MS" panose="020B0604020202020204" charset="-122"/>
              <a:ea typeface="Arial Unicode MS" panose="020B0604020202020204" charset="-122"/>
            </a:endParaRPr>
          </a:p>
          <a:p>
            <a:pPr marL="0" indent="0">
              <a:buNone/>
            </a:pPr>
            <a:endParaRPr lang="en-US" sz="2800">
              <a:latin typeface="Arial Unicode MS" panose="020B0604020202020204" charset="-122"/>
              <a:ea typeface="Arial Unicode MS" panose="020B0604020202020204" charset="-122"/>
            </a:endParaRPr>
          </a:p>
          <a:p>
            <a:pPr marL="0" indent="0">
              <a:buNone/>
            </a:pPr>
            <a:r>
              <a:rPr lang="en-US" sz="2800">
                <a:latin typeface="Arial Unicode MS" panose="020B0604020202020204" charset="-122"/>
                <a:ea typeface="Arial Unicode MS" panose="020B0604020202020204" charset="-122"/>
              </a:rPr>
              <a:t>Is a semester-long, global leadership development program for undergraduate students, run by the Millennium Campus Network (MCN) and United Nations Academic Impact (UNAI), focused on empowering students to create social impact and advance the UN's Sustainable Development Goals (SDGs) through campus-based projects, training, and a worldwide network of peers. </a:t>
            </a:r>
            <a:endParaRPr lang="en-US" sz="2800">
              <a:latin typeface="Arial Unicode MS" panose="020B0604020202020204" charset="-122"/>
              <a:ea typeface="Arial Unicode MS" panose="020B0604020202020204" charset="-122"/>
            </a:endParaRPr>
          </a:p>
        </p:txBody>
      </p:sp>
      <p:pic>
        <p:nvPicPr>
          <p:cNvPr id="5" name="Picture 4" descr="Millennium Fellowship_ A Visual Journey Towards a Sustainable World - visual selection (2)"/>
          <p:cNvPicPr>
            <a:picLocks noChangeAspect="1"/>
          </p:cNvPicPr>
          <p:nvPr/>
        </p:nvPicPr>
        <p:blipFill>
          <a:blip r:embed="rId2"/>
          <a:srcRect b="7631"/>
          <a:stretch>
            <a:fillRect/>
          </a:stretch>
        </p:blipFill>
        <p:spPr>
          <a:xfrm>
            <a:off x="6995795" y="1386205"/>
            <a:ext cx="4906645" cy="4060825"/>
          </a:xfrm>
          <a:prstGeom prst="rect">
            <a:avLst/>
          </a:prstGeom>
        </p:spPr>
      </p:pic>
      <p:sp>
        <p:nvSpPr>
          <p:cNvPr id="6" name="Oval 5"/>
          <p:cNvSpPr/>
          <p:nvPr/>
        </p:nvSpPr>
        <p:spPr>
          <a:xfrm>
            <a:off x="260985" y="1436370"/>
            <a:ext cx="355600" cy="393700"/>
          </a:xfrm>
          <a:prstGeom prst="ellipse">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ustDataLst>
      <p:tags r:id="rId3"/>
    </p:custDataLst>
  </p:cSld>
  <p:clrMapOvr>
    <a:masterClrMapping/>
  </p:clrMapOvr>
  <p:transition advTm="6278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title"/>
          </p:nvPr>
        </p:nvSpPr>
        <p:spPr/>
        <p:txBody>
          <a:bodyPr/>
          <a:p>
            <a:r>
              <a:rPr lang="en-US">
                <a:solidFill>
                  <a:schemeClr val="accent1">
                    <a:lumMod val="75000"/>
                  </a:schemeClr>
                </a:solidFill>
                <a:sym typeface="+mn-ea"/>
              </a:rPr>
              <a:t>Meet Our Campus Cohort (Class of 2025)</a:t>
            </a:r>
            <a:endParaRPr lang="en-US">
              <a:solidFill>
                <a:schemeClr val="accent1">
                  <a:lumMod val="75000"/>
                </a:schemeClr>
              </a:solidFill>
              <a:effectLst>
                <a:outerShdw blurRad="101600" dist="38100" dir="8100000" algn="tr" rotWithShape="0">
                  <a:schemeClr val="tx2">
                    <a:alpha val="38000"/>
                  </a:schemeClr>
                </a:outerShdw>
              </a:effectLst>
              <a:latin typeface="Arial Black" panose="020B0A04020102020204" charset="0"/>
              <a:cs typeface="Arial Black" panose="020B0A04020102020204" charset="0"/>
            </a:endParaRPr>
          </a:p>
        </p:txBody>
      </p:sp>
      <p:sp>
        <p:nvSpPr>
          <p:cNvPr id="3" name="Content Placeholder 2"/>
          <p:cNvSpPr>
            <a:spLocks noGrp="1"/>
          </p:cNvSpPr>
          <p:nvPr>
            <p:ph idx="1"/>
          </p:nvPr>
        </p:nvSpPr>
        <p:spPr>
          <a:xfrm>
            <a:off x="838200" y="1537970"/>
            <a:ext cx="10515600" cy="4351338"/>
          </a:xfrm>
        </p:spPr>
        <p:txBody>
          <a:bodyPr>
            <a:noAutofit/>
          </a:bodyPr>
          <a:p>
            <a:pPr marL="0" indent="0">
              <a:buNone/>
            </a:pPr>
            <a:r>
              <a:rPr lang="en-US" sz="2400" b="1">
                <a:latin typeface="Arial Unicode MS" panose="020B0604020202020204" charset="-122"/>
                <a:ea typeface="Arial Unicode MS" panose="020B0604020202020204" charset="-122"/>
                <a:cs typeface="Times New Roman Regular" panose="02020503050405090304" charset="0"/>
              </a:rPr>
              <a:t>CAMPUS DIRECTORS</a:t>
            </a:r>
            <a:endParaRPr lang="en-US" sz="2400" b="1">
              <a:latin typeface="Arial Unicode MS" panose="020B0604020202020204" charset="-122"/>
              <a:ea typeface="Arial Unicode MS" panose="020B0604020202020204" charset="-122"/>
              <a:cs typeface="Times New Roman Regular" panose="02020503050405090304" charset="0"/>
            </a:endParaRPr>
          </a:p>
          <a:p>
            <a:pPr marL="0" indent="0">
              <a:buNone/>
            </a:pPr>
            <a:r>
              <a:rPr lang="en-US" sz="2400">
                <a:latin typeface="Arial Unicode MS" panose="020B0604020202020204" charset="-122"/>
                <a:ea typeface="Arial Unicode MS" panose="020B0604020202020204" charset="-122"/>
                <a:cs typeface="Times New Roman Regular" panose="02020503050405090304" charset="0"/>
              </a:rPr>
              <a:t>Ummsalamah Adenike Musa</a:t>
            </a:r>
            <a:endParaRPr lang="en-US" sz="2400">
              <a:latin typeface="Arial Unicode MS" panose="020B0604020202020204" charset="-122"/>
              <a:ea typeface="Arial Unicode MS" panose="020B0604020202020204" charset="-122"/>
              <a:cs typeface="Times New Roman Regular" panose="02020503050405090304" charset="0"/>
            </a:endParaRPr>
          </a:p>
          <a:p>
            <a:pPr marL="0" indent="0">
              <a:buNone/>
            </a:pPr>
            <a:r>
              <a:rPr lang="en-US" sz="2400">
                <a:latin typeface="Arial Unicode MS" panose="020B0604020202020204" charset="-122"/>
                <a:ea typeface="Arial Unicode MS" panose="020B0604020202020204" charset="-122"/>
                <a:cs typeface="Times New Roman Regular" panose="02020503050405090304" charset="0"/>
              </a:rPr>
              <a:t>Fatima Mustapha</a:t>
            </a:r>
            <a:endParaRPr lang="en-US" sz="2400">
              <a:latin typeface="Arial Unicode MS" panose="020B0604020202020204" charset="-122"/>
              <a:ea typeface="Arial Unicode MS" panose="020B0604020202020204" charset="-122"/>
              <a:cs typeface="Times New Roman Regular" panose="02020503050405090304" charset="0"/>
            </a:endParaRPr>
          </a:p>
          <a:p>
            <a:pPr marL="0" indent="0">
              <a:buNone/>
            </a:pPr>
            <a:endParaRPr lang="en-US" sz="2400">
              <a:latin typeface="Arial Unicode MS" panose="020B0604020202020204" charset="-122"/>
              <a:ea typeface="Arial Unicode MS" panose="020B0604020202020204" charset="-122"/>
              <a:cs typeface="Times New Roman Regular" panose="02020503050405090304" charset="0"/>
            </a:endParaRPr>
          </a:p>
          <a:p>
            <a:pPr marL="0" indent="0">
              <a:buNone/>
            </a:pPr>
            <a:r>
              <a:rPr lang="en-US" sz="2400" b="1">
                <a:latin typeface="Arial Unicode MS" panose="020B0604020202020204" charset="-122"/>
                <a:ea typeface="Arial Unicode MS" panose="020B0604020202020204" charset="-122"/>
                <a:cs typeface="Times New Roman Regular" panose="02020503050405090304" charset="0"/>
              </a:rPr>
              <a:t>FELLOWS</a:t>
            </a:r>
            <a:endParaRPr lang="en-US" sz="2400" b="1">
              <a:latin typeface="Arial Unicode MS" panose="020B0604020202020204" charset="-122"/>
              <a:ea typeface="Arial Unicode MS" panose="020B0604020202020204" charset="-122"/>
              <a:cs typeface="Times New Roman Regular" panose="02020503050405090304" charset="0"/>
            </a:endParaRPr>
          </a:p>
          <a:p>
            <a:pPr marL="0" indent="0">
              <a:buNone/>
            </a:pPr>
            <a:r>
              <a:rPr lang="en-US" sz="2400">
                <a:latin typeface="Arial Unicode MS" panose="020B0604020202020204" charset="-122"/>
                <a:ea typeface="Arial Unicode MS" panose="020B0604020202020204" charset="-122"/>
                <a:cs typeface="Times New Roman Regular" panose="02020503050405090304" charset="0"/>
              </a:rPr>
              <a:t>Khadija Dahira Baba</a:t>
            </a:r>
            <a:endParaRPr lang="en-US" sz="2400">
              <a:latin typeface="Arial Unicode MS" panose="020B0604020202020204" charset="-122"/>
              <a:ea typeface="Arial Unicode MS" panose="020B0604020202020204" charset="-122"/>
              <a:cs typeface="Times New Roman Regular" panose="02020503050405090304" charset="0"/>
            </a:endParaRPr>
          </a:p>
          <a:p>
            <a:pPr marL="0" indent="0">
              <a:buNone/>
            </a:pPr>
            <a:r>
              <a:rPr lang="en-US" sz="2400">
                <a:latin typeface="Arial Unicode MS" panose="020B0604020202020204" charset="-122"/>
                <a:ea typeface="Arial Unicode MS" panose="020B0604020202020204" charset="-122"/>
                <a:cs typeface="Times New Roman Regular" panose="02020503050405090304" charset="0"/>
              </a:rPr>
              <a:t>Maryam Dalhatu</a:t>
            </a:r>
            <a:endParaRPr lang="en-US" sz="2400">
              <a:latin typeface="Arial Unicode MS" panose="020B0604020202020204" charset="-122"/>
              <a:ea typeface="Arial Unicode MS" panose="020B0604020202020204" charset="-122"/>
              <a:cs typeface="Times New Roman Regular" panose="02020503050405090304" charset="0"/>
            </a:endParaRPr>
          </a:p>
          <a:p>
            <a:pPr marL="0" indent="0">
              <a:buNone/>
            </a:pPr>
            <a:r>
              <a:rPr lang="en-US" sz="2400">
                <a:latin typeface="Arial Unicode MS" panose="020B0604020202020204" charset="-122"/>
                <a:ea typeface="Arial Unicode MS" panose="020B0604020202020204" charset="-122"/>
                <a:cs typeface="Times New Roman Regular" panose="02020503050405090304" charset="0"/>
              </a:rPr>
              <a:t>Muhammad Hanga</a:t>
            </a:r>
            <a:endParaRPr lang="en-US" sz="2400">
              <a:latin typeface="Arial Unicode MS" panose="020B0604020202020204" charset="-122"/>
              <a:ea typeface="Arial Unicode MS" panose="020B0604020202020204" charset="-122"/>
              <a:cs typeface="Times New Roman Regular" panose="02020503050405090304" charset="0"/>
            </a:endParaRPr>
          </a:p>
          <a:p>
            <a:pPr marL="0" indent="0">
              <a:buNone/>
            </a:pPr>
            <a:r>
              <a:rPr lang="en-US" sz="2400">
                <a:latin typeface="Arial Unicode MS" panose="020B0604020202020204" charset="-122"/>
                <a:ea typeface="Arial Unicode MS" panose="020B0604020202020204" charset="-122"/>
                <a:cs typeface="Times New Roman Regular" panose="02020503050405090304" charset="0"/>
              </a:rPr>
              <a:t>Oluwadamilola Shona</a:t>
            </a:r>
            <a:endParaRPr lang="en-US" sz="2400">
              <a:latin typeface="Arial Unicode MS" panose="020B0604020202020204" charset="-122"/>
              <a:ea typeface="Arial Unicode MS" panose="020B0604020202020204" charset="-122"/>
              <a:cs typeface="Times New Roman Regular" panose="02020503050405090304" charset="0"/>
            </a:endParaRPr>
          </a:p>
          <a:p>
            <a:pPr marL="0" indent="0">
              <a:buNone/>
            </a:pPr>
            <a:r>
              <a:rPr lang="en-US" sz="2400">
                <a:latin typeface="Arial Unicode MS" panose="020B0604020202020204" charset="-122"/>
                <a:ea typeface="Arial Unicode MS" panose="020B0604020202020204" charset="-122"/>
                <a:cs typeface="Times New Roman Regular" panose="02020503050405090304" charset="0"/>
              </a:rPr>
              <a:t>Suwaiba Umar Idris</a:t>
            </a:r>
            <a:endParaRPr lang="en-US" sz="2400">
              <a:latin typeface="Arial Unicode MS" panose="020B0604020202020204" charset="-122"/>
              <a:ea typeface="Arial Unicode MS" panose="020B0604020202020204" charset="-122"/>
              <a:cs typeface="Times New Roman Regular" panose="02020503050405090304" charset="0"/>
            </a:endParaRPr>
          </a:p>
          <a:p>
            <a:pPr marL="0" indent="0">
              <a:buNone/>
            </a:pPr>
            <a:r>
              <a:rPr lang="en-US" sz="2400">
                <a:latin typeface="Arial Unicode MS" panose="020B0604020202020204" charset="-122"/>
                <a:ea typeface="Arial Unicode MS" panose="020B0604020202020204" charset="-122"/>
                <a:cs typeface="Times New Roman Regular" panose="02020503050405090304" charset="0"/>
              </a:rPr>
              <a:t>Ibikunle Folake Emmanuella</a:t>
            </a:r>
            <a:endParaRPr lang="en-US" sz="2400">
              <a:latin typeface="Arial Unicode MS" panose="020B0604020202020204" charset="-122"/>
              <a:ea typeface="Arial Unicode MS" panose="020B0604020202020204" charset="-122"/>
              <a:cs typeface="Times New Roman Regular" panose="02020503050405090304" charset="0"/>
            </a:endParaRPr>
          </a:p>
        </p:txBody>
      </p:sp>
    </p:spTree>
  </p:cSld>
  <p:clrMapOvr>
    <a:masterClrMapping/>
  </p:clrMapOvr>
  <p:transition advTm="19304"/>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title"/>
          </p:nvPr>
        </p:nvSpPr>
        <p:spPr/>
        <p:txBody>
          <a:bodyPr/>
          <a:p>
            <a:r>
              <a:rPr lang="en-US">
                <a:solidFill>
                  <a:schemeClr val="accent1">
                    <a:lumMod val="75000"/>
                  </a:schemeClr>
                </a:solidFill>
              </a:rPr>
              <a:t>Overview of Our Projects</a:t>
            </a:r>
            <a:endParaRPr lang="en-US">
              <a:solidFill>
                <a:schemeClr val="accent1">
                  <a:lumMod val="75000"/>
                </a:schemeClr>
              </a:solidFill>
            </a:endParaRPr>
          </a:p>
        </p:txBody>
      </p:sp>
      <p:pic>
        <p:nvPicPr>
          <p:cNvPr id="4" name="Picture 3" descr="Millenium Fellowship - visual selection"/>
          <p:cNvPicPr>
            <a:picLocks noChangeAspect="1"/>
          </p:cNvPicPr>
          <p:nvPr/>
        </p:nvPicPr>
        <p:blipFill>
          <a:blip r:embed="rId2"/>
          <a:srcRect b="4905"/>
          <a:stretch>
            <a:fillRect/>
          </a:stretch>
        </p:blipFill>
        <p:spPr>
          <a:xfrm>
            <a:off x="609600" y="1191895"/>
            <a:ext cx="10633075" cy="5480685"/>
          </a:xfrm>
          <a:prstGeom prst="rect">
            <a:avLst/>
          </a:prstGeom>
        </p:spPr>
      </p:pic>
    </p:spTree>
  </p:cSld>
  <p:clrMapOvr>
    <a:masterClrMapping/>
  </p:clrMapOvr>
  <p:transition advTm="8526"/>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title"/>
          </p:nvPr>
        </p:nvSpPr>
        <p:spPr>
          <a:xfrm>
            <a:off x="838200" y="116205"/>
            <a:ext cx="10515600" cy="887730"/>
          </a:xfrm>
        </p:spPr>
        <p:txBody>
          <a:bodyPr/>
          <a:p>
            <a:r>
              <a:rPr lang="en-US">
                <a:solidFill>
                  <a:schemeClr val="accent1">
                    <a:lumMod val="75000"/>
                  </a:schemeClr>
                </a:solidFill>
                <a:effectLst>
                  <a:outerShdw blurRad="50800" dist="50800" dir="5400000" algn="ctr" rotWithShape="0">
                    <a:schemeClr val="accent1">
                      <a:lumMod val="75000"/>
                      <a:alpha val="100000"/>
                    </a:schemeClr>
                  </a:outerShdw>
                </a:effectLst>
                <a:sym typeface="+mn-ea"/>
              </a:rPr>
              <a:t>The Red Ribbon Project</a:t>
            </a:r>
            <a:endParaRPr lang="en-US">
              <a:solidFill>
                <a:schemeClr val="accent1">
                  <a:lumMod val="75000"/>
                </a:schemeClr>
              </a:solidFill>
              <a:effectLst>
                <a:outerShdw blurRad="50800" dist="50800" dir="5400000" algn="ctr" rotWithShape="0">
                  <a:schemeClr val="accent1">
                    <a:lumMod val="75000"/>
                    <a:alpha val="100000"/>
                  </a:schemeClr>
                </a:outerShdw>
              </a:effectLst>
              <a:sym typeface="+mn-ea"/>
            </a:endParaRPr>
          </a:p>
        </p:txBody>
      </p:sp>
      <p:sp>
        <p:nvSpPr>
          <p:cNvPr id="3" name="Content Placeholder 2"/>
          <p:cNvSpPr>
            <a:spLocks noGrp="1"/>
          </p:cNvSpPr>
          <p:nvPr>
            <p:ph idx="1"/>
          </p:nvPr>
        </p:nvSpPr>
        <p:spPr>
          <a:xfrm>
            <a:off x="680085" y="1003935"/>
            <a:ext cx="5257800" cy="5584825"/>
          </a:xfrm>
        </p:spPr>
        <p:txBody>
          <a:bodyPr>
            <a:noAutofit/>
          </a:bodyPr>
          <a:p>
            <a:pPr marL="0" indent="0">
              <a:buNone/>
            </a:pPr>
            <a:r>
              <a:rPr lang="en-US" sz="2000" b="1">
                <a:latin typeface="Times New Roman Bold" panose="02020503050405090304" charset="0"/>
                <a:ea typeface="Arial Unicode MS" panose="020B0604020202020204" charset="-122"/>
                <a:cs typeface="Times New Roman Bold" panose="02020503050405090304" charset="0"/>
                <a:sym typeface="Wingdings 3" panose="05040102010807070707" charset="0"/>
              </a:rPr>
              <a:t></a:t>
            </a:r>
            <a:r>
              <a:rPr lang="en-US" sz="2000" b="1">
                <a:latin typeface="Times New Roman Bold" panose="02020503050405090304" charset="0"/>
                <a:ea typeface="Arial Unicode MS" panose="020B0604020202020204" charset="-122"/>
                <a:cs typeface="Times New Roman Bold" panose="02020503050405090304" charset="0"/>
                <a:sym typeface="+mn-ea"/>
              </a:rPr>
              <a:t>Population Targeted:</a:t>
            </a:r>
            <a:endParaRPr lang="en-US" sz="2000" b="1">
              <a:latin typeface="Times New Roman Bold" panose="02020503050405090304" charset="0"/>
              <a:ea typeface="Arial Unicode MS" panose="020B0604020202020204" charset="-122"/>
              <a:cs typeface="Times New Roman Bold" panose="02020503050405090304" charset="0"/>
            </a:endParaRPr>
          </a:p>
          <a:p>
            <a:pPr marL="0" indent="0">
              <a:buNone/>
            </a:pPr>
            <a:r>
              <a:rPr lang="en-US" sz="2000">
                <a:latin typeface="Arial Unicode MS" panose="020B0604020202020204" charset="-122"/>
                <a:ea typeface="Arial Unicode MS" panose="020B0604020202020204" charset="-122"/>
                <a:sym typeface="+mn-ea"/>
              </a:rPr>
              <a:t>Travelers, Drivers  Hawk-girls and Motor-park workers.</a:t>
            </a:r>
            <a:endParaRPr lang="en-US" sz="2000">
              <a:latin typeface="Arial Unicode MS" panose="020B0604020202020204" charset="-122"/>
              <a:ea typeface="Arial Unicode MS" panose="020B0604020202020204" charset="-122"/>
            </a:endParaRPr>
          </a:p>
          <a:p>
            <a:pPr marL="0" indent="0">
              <a:buNone/>
            </a:pPr>
            <a:r>
              <a:rPr lang="en-US" sz="2000" b="1">
                <a:latin typeface="Times New Roman Bold" panose="02020503050405090304" charset="0"/>
                <a:ea typeface="Arial Unicode MS" panose="020B0604020202020204" charset="-122"/>
                <a:cs typeface="Times New Roman Bold" panose="02020503050405090304" charset="0"/>
                <a:sym typeface="Wingdings 3" panose="05040102010807070707" charset="0"/>
              </a:rPr>
              <a:t></a:t>
            </a:r>
            <a:r>
              <a:rPr lang="en-US" sz="2000" b="1">
                <a:latin typeface="Times New Roman Bold" panose="02020503050405090304" charset="0"/>
                <a:ea typeface="Arial Unicode MS" panose="020B0604020202020204" charset="-122"/>
                <a:cs typeface="Times New Roman Bold" panose="02020503050405090304" charset="0"/>
                <a:sym typeface="+mn-ea"/>
              </a:rPr>
              <a:t>SDG Aligned:</a:t>
            </a:r>
            <a:endParaRPr lang="en-US" sz="2000" b="1">
              <a:latin typeface="Times New Roman Bold" panose="02020503050405090304" charset="0"/>
              <a:ea typeface="Arial Unicode MS" panose="020B0604020202020204" charset="-122"/>
              <a:cs typeface="Times New Roman Bold" panose="02020503050405090304" charset="0"/>
            </a:endParaRPr>
          </a:p>
          <a:p>
            <a:pPr marL="0" indent="0">
              <a:buNone/>
            </a:pPr>
            <a:r>
              <a:rPr lang="en-US" sz="2000">
                <a:latin typeface="Arial Unicode MS" panose="020B0604020202020204" charset="-122"/>
                <a:ea typeface="Arial Unicode MS" panose="020B0604020202020204" charset="-122"/>
                <a:sym typeface="+mn-ea"/>
              </a:rPr>
              <a:t>SDG 3; Healthcare and Wellbeing</a:t>
            </a:r>
            <a:endParaRPr lang="en-US" sz="2000">
              <a:latin typeface="Arial Unicode MS" panose="020B0604020202020204" charset="-122"/>
              <a:ea typeface="Arial Unicode MS" panose="020B0604020202020204" charset="-122"/>
            </a:endParaRPr>
          </a:p>
          <a:p>
            <a:pPr marL="0" indent="0">
              <a:buNone/>
            </a:pPr>
            <a:r>
              <a:rPr lang="en-US" sz="2000">
                <a:latin typeface="Arial Unicode MS" panose="020B0604020202020204" charset="-122"/>
                <a:ea typeface="Arial Unicode MS" panose="020B0604020202020204" charset="-122"/>
                <a:sym typeface="+mn-ea"/>
              </a:rPr>
              <a:t>SDG 10; Reduced Inequalities</a:t>
            </a:r>
            <a:endParaRPr lang="en-US" sz="2000">
              <a:latin typeface="Arial Unicode MS" panose="020B0604020202020204" charset="-122"/>
              <a:ea typeface="Arial Unicode MS" panose="020B0604020202020204" charset="-122"/>
            </a:endParaRPr>
          </a:p>
          <a:p>
            <a:pPr marL="0" indent="0">
              <a:buNone/>
            </a:pPr>
            <a:r>
              <a:rPr lang="en-US" sz="2000" b="1">
                <a:latin typeface="Times New Roman Bold" panose="02020503050405090304" charset="0"/>
                <a:ea typeface="Arial Unicode MS" panose="020B0604020202020204" charset="-122"/>
                <a:cs typeface="Times New Roman Bold" panose="02020503050405090304" charset="0"/>
                <a:sym typeface="Wingdings 3" panose="05040102010807070707" charset="0"/>
              </a:rPr>
              <a:t></a:t>
            </a:r>
            <a:r>
              <a:rPr lang="en-US" sz="2000" b="1">
                <a:latin typeface="Times New Roman Bold" panose="02020503050405090304" charset="0"/>
                <a:ea typeface="Arial Unicode MS" panose="020B0604020202020204" charset="-122"/>
                <a:cs typeface="Times New Roman Bold" panose="02020503050405090304" charset="0"/>
                <a:sym typeface="+mn-ea"/>
              </a:rPr>
              <a:t>Team Members:</a:t>
            </a:r>
            <a:endParaRPr lang="en-US" sz="2000" b="1">
              <a:latin typeface="Times New Roman Bold" panose="02020503050405090304" charset="0"/>
              <a:ea typeface="Arial Unicode MS" panose="020B0604020202020204" charset="-122"/>
              <a:cs typeface="Times New Roman Bold" panose="02020503050405090304" charset="0"/>
            </a:endParaRPr>
          </a:p>
          <a:p>
            <a:pPr marL="0" indent="0">
              <a:buNone/>
            </a:pPr>
            <a:r>
              <a:rPr lang="en-US" sz="2000">
                <a:latin typeface="Arial Unicode MS" panose="020B0604020202020204" charset="-122"/>
                <a:ea typeface="Arial Unicode MS" panose="020B0604020202020204" charset="-122"/>
                <a:sym typeface="+mn-ea"/>
              </a:rPr>
              <a:t>Muhammad Hanga</a:t>
            </a:r>
            <a:endParaRPr lang="en-US" sz="2000">
              <a:latin typeface="Arial Unicode MS" panose="020B0604020202020204" charset="-122"/>
              <a:ea typeface="Arial Unicode MS" panose="020B0604020202020204" charset="-122"/>
            </a:endParaRPr>
          </a:p>
          <a:p>
            <a:pPr marL="0" indent="0">
              <a:buNone/>
            </a:pPr>
            <a:r>
              <a:rPr lang="en-US" sz="2000">
                <a:latin typeface="Arial Unicode MS" panose="020B0604020202020204" charset="-122"/>
                <a:ea typeface="Arial Unicode MS" panose="020B0604020202020204" charset="-122"/>
                <a:cs typeface="Times New Roman Regular" panose="02020503050405090304" charset="0"/>
                <a:sym typeface="+mn-ea"/>
              </a:rPr>
              <a:t>Ibikunle Folake Emmanuella</a:t>
            </a:r>
            <a:endParaRPr lang="en-US" sz="2000">
              <a:latin typeface="Arial Unicode MS" panose="020B0604020202020204" charset="-122"/>
              <a:ea typeface="Arial Unicode MS" panose="020B0604020202020204" charset="-122"/>
            </a:endParaRPr>
          </a:p>
          <a:p>
            <a:pPr marL="0" indent="0">
              <a:buNone/>
            </a:pPr>
            <a:r>
              <a:rPr lang="en-US" sz="2000">
                <a:latin typeface="Arial Unicode MS" panose="020B0604020202020204" charset="-122"/>
                <a:ea typeface="Arial Unicode MS" panose="020B0604020202020204" charset="-122"/>
                <a:sym typeface="+mn-ea"/>
              </a:rPr>
              <a:t>Maryam Dalhatu</a:t>
            </a:r>
            <a:endParaRPr lang="en-US" sz="2000">
              <a:latin typeface="Arial Unicode MS" panose="020B0604020202020204" charset="-122"/>
              <a:ea typeface="Arial Unicode MS" panose="020B0604020202020204" charset="-122"/>
            </a:endParaRPr>
          </a:p>
          <a:p>
            <a:pPr marL="0" indent="0">
              <a:buNone/>
            </a:pPr>
            <a:r>
              <a:rPr lang="en-US" sz="2000" b="1">
                <a:latin typeface="Times New Roman Bold" panose="02020503050405090304" charset="0"/>
                <a:ea typeface="Arial Unicode MS" panose="020B0604020202020204" charset="-122"/>
                <a:cs typeface="Times New Roman Bold" panose="02020503050405090304" charset="0"/>
                <a:sym typeface="Wingdings 3" panose="05040102010807070707" charset="0"/>
              </a:rPr>
              <a:t></a:t>
            </a:r>
            <a:r>
              <a:rPr lang="en-US" sz="2000" b="1">
                <a:latin typeface="Times New Roman Bold" panose="02020503050405090304" charset="0"/>
                <a:ea typeface="Arial Unicode MS" panose="020B0604020202020204" charset="-122"/>
                <a:cs typeface="Times New Roman Bold" panose="02020503050405090304" charset="0"/>
                <a:sym typeface="+mn-ea"/>
              </a:rPr>
              <a:t>Activities:</a:t>
            </a:r>
            <a:endParaRPr lang="en-US" sz="2000" b="1">
              <a:latin typeface="Times New Roman Bold" panose="02020503050405090304" charset="0"/>
              <a:ea typeface="Arial Unicode MS" panose="020B0604020202020204" charset="-122"/>
              <a:cs typeface="Times New Roman Bold" panose="02020503050405090304" charset="0"/>
            </a:endParaRPr>
          </a:p>
          <a:p>
            <a:pPr marL="0" indent="0">
              <a:buNone/>
            </a:pPr>
            <a:r>
              <a:rPr lang="en-US" sz="2000">
                <a:latin typeface="Arial Unicode MS" panose="020B0604020202020204" charset="-122"/>
                <a:ea typeface="Arial Unicode MS" panose="020B0604020202020204" charset="-122"/>
                <a:sym typeface="+mn-ea"/>
              </a:rPr>
              <a:t>Talk on HIV/AIDs</a:t>
            </a:r>
            <a:endParaRPr lang="en-US" sz="2000">
              <a:latin typeface="Arial Unicode MS" panose="020B0604020202020204" charset="-122"/>
              <a:ea typeface="Arial Unicode MS" panose="020B0604020202020204" charset="-122"/>
            </a:endParaRPr>
          </a:p>
          <a:p>
            <a:pPr marL="0" indent="0">
              <a:buNone/>
            </a:pPr>
            <a:r>
              <a:rPr lang="en-US" sz="2000">
                <a:latin typeface="Arial Unicode MS" panose="020B0604020202020204" charset="-122"/>
                <a:ea typeface="Arial Unicode MS" panose="020B0604020202020204" charset="-122"/>
                <a:sym typeface="+mn-ea"/>
              </a:rPr>
              <a:t>Free HIV testing</a:t>
            </a:r>
            <a:endParaRPr lang="en-US" sz="2000">
              <a:latin typeface="Arial Unicode MS" panose="020B0604020202020204" charset="-122"/>
              <a:ea typeface="Arial Unicode MS" panose="020B0604020202020204" charset="-122"/>
            </a:endParaRPr>
          </a:p>
          <a:p>
            <a:pPr marL="0" indent="0">
              <a:buNone/>
            </a:pPr>
            <a:r>
              <a:rPr lang="en-US" sz="2000" b="1">
                <a:latin typeface="Times New Roman Bold" panose="02020503050405090304" charset="0"/>
                <a:ea typeface="Arial Unicode MS" panose="020B0604020202020204" charset="-122"/>
                <a:cs typeface="Times New Roman Bold" panose="02020503050405090304" charset="0"/>
                <a:sym typeface="Wingdings 3" panose="05040102010807070707" charset="0"/>
              </a:rPr>
              <a:t></a:t>
            </a:r>
            <a:r>
              <a:rPr lang="en-US" sz="2000" b="1">
                <a:latin typeface="Times New Roman Bold" panose="02020503050405090304" charset="0"/>
                <a:ea typeface="Arial Unicode MS" panose="020B0604020202020204" charset="-122"/>
                <a:cs typeface="Times New Roman Bold" panose="02020503050405090304" charset="0"/>
                <a:sym typeface="+mn-ea"/>
              </a:rPr>
              <a:t>Impact:</a:t>
            </a:r>
            <a:endParaRPr lang="en-US" sz="2000" b="1">
              <a:latin typeface="Times New Roman Bold" panose="02020503050405090304" charset="0"/>
              <a:ea typeface="Arial Unicode MS" panose="020B0604020202020204" charset="-122"/>
              <a:cs typeface="Times New Roman Bold" panose="02020503050405090304" charset="0"/>
            </a:endParaRPr>
          </a:p>
          <a:p>
            <a:pPr marL="0" indent="0">
              <a:buNone/>
            </a:pPr>
            <a:r>
              <a:rPr lang="en-US" sz="2000">
                <a:latin typeface="Arial Unicode MS" panose="020B0604020202020204" charset="-122"/>
                <a:ea typeface="Arial Unicode MS" panose="020B0604020202020204" charset="-122"/>
                <a:sym typeface="+mn-ea"/>
              </a:rPr>
              <a:t>Targeted over 150 people</a:t>
            </a:r>
            <a:endParaRPr lang="en-US" sz="2000">
              <a:latin typeface="Arial Unicode MS" panose="020B0604020202020204" charset="-122"/>
              <a:ea typeface="Arial Unicode MS" panose="020B0604020202020204" charset="-122"/>
            </a:endParaRPr>
          </a:p>
          <a:p>
            <a:pPr marL="0" indent="0">
              <a:buNone/>
            </a:pPr>
            <a:r>
              <a:rPr lang="en-US" sz="2000">
                <a:latin typeface="Arial Unicode MS" panose="020B0604020202020204" charset="-122"/>
                <a:ea typeface="Arial Unicode MS" panose="020B0604020202020204" charset="-122"/>
                <a:sym typeface="+mn-ea"/>
              </a:rPr>
              <a:t>Tested about 50 </a:t>
            </a:r>
            <a:endParaRPr lang="en-US" sz="2000">
              <a:latin typeface="Arial Unicode MS" panose="020B0604020202020204" charset="-122"/>
              <a:ea typeface="Arial Unicode MS" panose="020B0604020202020204" charset="-122"/>
            </a:endParaRPr>
          </a:p>
          <a:p>
            <a:pPr marL="0" indent="0">
              <a:buNone/>
            </a:pPr>
            <a:endParaRPr lang="en-US" sz="2000">
              <a:latin typeface="Arial Unicode MS" panose="020B0604020202020204" charset="-122"/>
              <a:ea typeface="Arial Unicode MS" panose="020B0604020202020204" charset="-122"/>
            </a:endParaRPr>
          </a:p>
        </p:txBody>
      </p:sp>
      <p:pic>
        <p:nvPicPr>
          <p:cNvPr id="4" name="Content Placeholder 3" descr="Millenium Fellowship - visual selection (1)"/>
          <p:cNvPicPr>
            <a:picLocks noChangeAspect="1"/>
          </p:cNvPicPr>
          <p:nvPr/>
        </p:nvPicPr>
        <p:blipFill>
          <a:blip r:embed="rId2"/>
          <a:srcRect b="7369"/>
          <a:stretch>
            <a:fillRect/>
          </a:stretch>
        </p:blipFill>
        <p:spPr>
          <a:xfrm>
            <a:off x="5636260" y="2177415"/>
            <a:ext cx="5558790" cy="4395470"/>
          </a:xfrm>
          <a:prstGeom prst="rect">
            <a:avLst/>
          </a:prstGeom>
        </p:spPr>
      </p:pic>
      <p:sp>
        <p:nvSpPr>
          <p:cNvPr id="6" name="Text Box 5"/>
          <p:cNvSpPr txBox="1"/>
          <p:nvPr/>
        </p:nvSpPr>
        <p:spPr>
          <a:xfrm>
            <a:off x="6858000" y="1252855"/>
            <a:ext cx="4064000" cy="675640"/>
          </a:xfrm>
          <a:prstGeom prst="rect">
            <a:avLst/>
          </a:prstGeom>
          <a:noFill/>
        </p:spPr>
        <p:txBody>
          <a:bodyPr wrap="square" rtlCol="0">
            <a:spAutoFit/>
          </a:bodyPr>
          <a:p>
            <a:r>
              <a:rPr lang="en-US" sz="2000" b="1">
                <a:latin typeface="Times New Roman Bold" panose="02020503050405090304" charset="0"/>
                <a:cs typeface="Times New Roman Bold" panose="02020503050405090304" charset="0"/>
                <a:sym typeface="Wingdings 3" panose="05040102010807070707" charset="0"/>
              </a:rPr>
              <a:t></a:t>
            </a:r>
            <a:r>
              <a:rPr lang="en-US" sz="2000" b="1">
                <a:latin typeface="Times New Roman Bold" panose="02020503050405090304" charset="0"/>
                <a:cs typeface="Times New Roman Bold" panose="02020503050405090304" charset="0"/>
              </a:rPr>
              <a:t>Location</a:t>
            </a:r>
            <a:r>
              <a:rPr lang="en-US"/>
              <a:t>:</a:t>
            </a:r>
            <a:endParaRPr lang="en-US"/>
          </a:p>
          <a:p>
            <a:r>
              <a:rPr lang="en-US">
                <a:latin typeface="Arial Unicode MS" panose="020B0604020202020204" charset="-122"/>
                <a:ea typeface="Arial Unicode MS" panose="020B0604020202020204" charset="-122"/>
              </a:rPr>
              <a:t>Rijiyar Zaki Motor-park</a:t>
            </a:r>
            <a:endParaRPr lang="en-US">
              <a:latin typeface="Arial Unicode MS" panose="020B0604020202020204" charset="-122"/>
              <a:ea typeface="Arial Unicode MS" panose="020B0604020202020204" charset="-122"/>
            </a:endParaRPr>
          </a:p>
        </p:txBody>
      </p:sp>
    </p:spTree>
  </p:cSld>
  <p:clrMapOvr>
    <a:masterClrMapping/>
  </p:clrMapOvr>
  <p:transition advTm="3722"/>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title"/>
          </p:nvPr>
        </p:nvSpPr>
        <p:spPr>
          <a:xfrm>
            <a:off x="479425" y="0"/>
            <a:ext cx="10515600" cy="547370"/>
          </a:xfrm>
        </p:spPr>
        <p:txBody>
          <a:bodyPr>
            <a:normAutofit fontScale="90000"/>
          </a:bodyPr>
          <a:p>
            <a:r>
              <a:rPr lang="en-US">
                <a:solidFill>
                  <a:schemeClr val="accent1">
                    <a:lumMod val="75000"/>
                  </a:schemeClr>
                </a:solidFill>
              </a:rPr>
              <a:t>Pad a Girl Initiative</a:t>
            </a:r>
            <a:endParaRPr lang="en-US">
              <a:solidFill>
                <a:schemeClr val="accent1">
                  <a:lumMod val="75000"/>
                </a:schemeClr>
              </a:solidFill>
            </a:endParaRPr>
          </a:p>
        </p:txBody>
      </p:sp>
      <p:sp>
        <p:nvSpPr>
          <p:cNvPr id="3" name="Content Placeholder 2"/>
          <p:cNvSpPr>
            <a:spLocks noGrp="1"/>
          </p:cNvSpPr>
          <p:nvPr>
            <p:ph idx="1"/>
          </p:nvPr>
        </p:nvSpPr>
        <p:spPr>
          <a:xfrm>
            <a:off x="479425" y="547370"/>
            <a:ext cx="10256520" cy="4006215"/>
          </a:xfrm>
        </p:spPr>
        <p:txBody>
          <a:bodyPr>
            <a:noAutofit/>
          </a:bodyPr>
          <a:p>
            <a:pPr marL="0" indent="0" algn="l">
              <a:buNone/>
            </a:pPr>
            <a:r>
              <a:rPr lang="en-US" sz="2000" b="1">
                <a:latin typeface="Times New Roman Bold" panose="02020503050405090304" charset="0"/>
                <a:ea typeface="Arial Unicode MS" panose="020B0604020202020204" charset="-122"/>
                <a:cs typeface="Times New Roman Bold" panose="02020503050405090304" charset="0"/>
                <a:sym typeface="Wingdings 3" panose="05040102010807070707" charset="0"/>
              </a:rPr>
              <a:t></a:t>
            </a:r>
            <a:r>
              <a:rPr lang="en-US" sz="2000" b="1">
                <a:latin typeface="Times New Roman Bold" panose="02020503050405090304" charset="0"/>
                <a:ea typeface="Arial Unicode MS" panose="020B0604020202020204" charset="-122"/>
                <a:cs typeface="Times New Roman Bold" panose="02020503050405090304" charset="0"/>
                <a:sym typeface="+mn-ea"/>
              </a:rPr>
              <a:t>Population Targeted:</a:t>
            </a:r>
            <a:endParaRPr lang="en-US" sz="2000" b="1">
              <a:latin typeface="Times New Roman Bold" panose="02020503050405090304" charset="0"/>
              <a:ea typeface="Arial Unicode MS" panose="020B0604020202020204" charset="-122"/>
              <a:cs typeface="Times New Roman Bold" panose="02020503050405090304" charset="0"/>
              <a:sym typeface="+mn-ea"/>
            </a:endParaRPr>
          </a:p>
          <a:p>
            <a:pPr marL="0" indent="0">
              <a:buNone/>
            </a:pPr>
            <a:r>
              <a:rPr lang="en-US" sz="1600">
                <a:latin typeface="Arial Unicode MS" panose="020B0604020202020204" charset="-122"/>
                <a:ea typeface="Arial Unicode MS" panose="020B0604020202020204" charset="-122"/>
                <a:cs typeface="Times New Roman Bold" panose="02020503050405090304" charset="0"/>
              </a:rPr>
              <a:t>Young secondary school girls between age 13-18</a:t>
            </a:r>
            <a:endParaRPr lang="en-US" sz="1800" b="1">
              <a:latin typeface="Arial Unicode MS" panose="020B0604020202020204" charset="-122"/>
              <a:ea typeface="Arial Unicode MS" panose="020B0604020202020204" charset="-122"/>
              <a:cs typeface="Times New Roman Bold" panose="02020503050405090304" charset="0"/>
            </a:endParaRPr>
          </a:p>
          <a:p>
            <a:pPr marL="0" indent="0">
              <a:buNone/>
            </a:pPr>
            <a:r>
              <a:rPr lang="en-US" sz="2000" b="1">
                <a:latin typeface="Times New Roman Bold" panose="02020503050405090304" charset="0"/>
                <a:ea typeface="Arial Unicode MS" panose="020B0604020202020204" charset="-122"/>
                <a:cs typeface="Times New Roman Bold" panose="02020503050405090304" charset="0"/>
                <a:sym typeface="Wingdings 3" panose="05040102010807070707" charset="0"/>
              </a:rPr>
              <a:t></a:t>
            </a:r>
            <a:r>
              <a:rPr lang="en-US" sz="2000" b="1">
                <a:latin typeface="Times New Roman Bold" panose="02020503050405090304" charset="0"/>
                <a:ea typeface="Arial Unicode MS" panose="020B0604020202020204" charset="-122"/>
                <a:cs typeface="Times New Roman Bold" panose="02020503050405090304" charset="0"/>
                <a:sym typeface="+mn-ea"/>
              </a:rPr>
              <a:t>SDG Aligned:</a:t>
            </a:r>
            <a:endParaRPr lang="en-US" sz="2000" b="1">
              <a:latin typeface="Times New Roman Bold" panose="02020503050405090304" charset="0"/>
              <a:ea typeface="Arial Unicode MS" panose="020B0604020202020204" charset="-122"/>
              <a:cs typeface="Times New Roman Bold" panose="02020503050405090304" charset="0"/>
            </a:endParaRPr>
          </a:p>
          <a:p>
            <a:pPr marL="0" indent="0">
              <a:buNone/>
            </a:pPr>
            <a:r>
              <a:rPr lang="en-US" sz="1700">
                <a:latin typeface="Arial Unicode MS" panose="020B0604020202020204" charset="-122"/>
                <a:ea typeface="Arial Unicode MS" panose="020B0604020202020204" charset="-122"/>
                <a:sym typeface="+mn-ea"/>
              </a:rPr>
              <a:t>SDG 3; Healthcare and Wellbeing</a:t>
            </a:r>
            <a:endParaRPr lang="en-US" sz="1700">
              <a:latin typeface="Arial Unicode MS" panose="020B0604020202020204" charset="-122"/>
              <a:ea typeface="Arial Unicode MS" panose="020B0604020202020204" charset="-122"/>
              <a:sym typeface="+mn-ea"/>
            </a:endParaRPr>
          </a:p>
          <a:p>
            <a:pPr marL="0" indent="0">
              <a:buNone/>
            </a:pPr>
            <a:r>
              <a:rPr lang="en-US" sz="1700">
                <a:latin typeface="Arial Unicode MS" panose="020B0604020202020204" charset="-122"/>
                <a:ea typeface="Arial Unicode MS" panose="020B0604020202020204" charset="-122"/>
                <a:sym typeface="+mn-ea"/>
              </a:rPr>
              <a:t>SDG 4; Good Education</a:t>
            </a:r>
            <a:endParaRPr lang="en-US" sz="1700">
              <a:latin typeface="Arial Unicode MS" panose="020B0604020202020204" charset="-122"/>
              <a:ea typeface="Arial Unicode MS" panose="020B0604020202020204" charset="-122"/>
            </a:endParaRPr>
          </a:p>
          <a:p>
            <a:pPr marL="0" indent="0">
              <a:buNone/>
            </a:pPr>
            <a:r>
              <a:rPr lang="en-US" sz="1700">
                <a:latin typeface="Arial Unicode MS" panose="020B0604020202020204" charset="-122"/>
                <a:ea typeface="Arial Unicode MS" panose="020B0604020202020204" charset="-122"/>
                <a:sym typeface="+mn-ea"/>
              </a:rPr>
              <a:t>SDG 5; Gender Equality</a:t>
            </a:r>
            <a:endParaRPr lang="en-US" sz="1700">
              <a:latin typeface="Arial Unicode MS" panose="020B0604020202020204" charset="-122"/>
              <a:ea typeface="Arial Unicode MS" panose="020B0604020202020204" charset="-122"/>
            </a:endParaRPr>
          </a:p>
          <a:p>
            <a:pPr marL="0" indent="0">
              <a:buNone/>
            </a:pPr>
            <a:r>
              <a:rPr lang="en-US" sz="2000" b="1">
                <a:latin typeface="Times New Roman Bold" panose="02020503050405090304" charset="0"/>
                <a:ea typeface="Arial Unicode MS" panose="020B0604020202020204" charset="-122"/>
                <a:cs typeface="Times New Roman Bold" panose="02020503050405090304" charset="0"/>
                <a:sym typeface="Wingdings 3" panose="05040102010807070707" charset="0"/>
              </a:rPr>
              <a:t></a:t>
            </a:r>
            <a:r>
              <a:rPr lang="en-US" sz="2000" b="1">
                <a:latin typeface="Times New Roman Bold" panose="02020503050405090304" charset="0"/>
                <a:ea typeface="Arial Unicode MS" panose="020B0604020202020204" charset="-122"/>
                <a:cs typeface="Times New Roman Bold" panose="02020503050405090304" charset="0"/>
                <a:sym typeface="+mn-ea"/>
              </a:rPr>
              <a:t>Team Members:</a:t>
            </a:r>
            <a:endParaRPr lang="en-US" sz="2000" b="1">
              <a:latin typeface="Times New Roman Bold" panose="02020503050405090304" charset="0"/>
              <a:ea typeface="Arial Unicode MS" panose="020B0604020202020204" charset="-122"/>
              <a:cs typeface="Times New Roman Bold" panose="02020503050405090304" charset="0"/>
              <a:sym typeface="+mn-ea"/>
            </a:endParaRPr>
          </a:p>
          <a:p>
            <a:pPr marL="0" indent="0">
              <a:buNone/>
            </a:pPr>
            <a:r>
              <a:rPr lang="en-US" sz="1600">
                <a:latin typeface="Arial Unicode MS" panose="020B0604020202020204" charset="-122"/>
                <a:ea typeface="Arial Unicode MS" panose="020B0604020202020204" charset="-122"/>
                <a:cs typeface="Times New Roman" panose="02020503050405090304" charset="0"/>
              </a:rPr>
              <a:t>Khadija Dahira Baba</a:t>
            </a:r>
            <a:endParaRPr lang="en-US" sz="1600">
              <a:latin typeface="Arial Unicode MS" panose="020B0604020202020204" charset="-122"/>
              <a:ea typeface="Arial Unicode MS" panose="020B0604020202020204" charset="-122"/>
              <a:cs typeface="Times New Roman" panose="02020503050405090304" charset="0"/>
            </a:endParaRPr>
          </a:p>
          <a:p>
            <a:pPr marL="0" indent="0">
              <a:buNone/>
            </a:pPr>
            <a:r>
              <a:rPr lang="en-US" sz="1600">
                <a:latin typeface="Arial Unicode MS" panose="020B0604020202020204" charset="-122"/>
                <a:ea typeface="Arial Unicode MS" panose="020B0604020202020204" charset="-122"/>
                <a:cs typeface="Times New Roman" panose="02020503050405090304" charset="0"/>
              </a:rPr>
              <a:t>Ummsalamah Adenike Musa</a:t>
            </a:r>
            <a:endParaRPr lang="en-US" sz="1600">
              <a:latin typeface="Arial Unicode MS" panose="020B0604020202020204" charset="-122"/>
              <a:ea typeface="Arial Unicode MS" panose="020B0604020202020204" charset="-122"/>
              <a:cs typeface="Times New Roman" panose="02020503050405090304" charset="0"/>
            </a:endParaRPr>
          </a:p>
          <a:p>
            <a:pPr marL="0" indent="0">
              <a:buNone/>
            </a:pPr>
            <a:r>
              <a:rPr lang="en-US" sz="1600">
                <a:latin typeface="Arial Unicode MS" panose="020B0604020202020204" charset="-122"/>
                <a:ea typeface="Arial Unicode MS" panose="020B0604020202020204" charset="-122"/>
                <a:cs typeface="Times New Roman" panose="02020503050405090304" charset="0"/>
              </a:rPr>
              <a:t>Suwaiba Umar Idris</a:t>
            </a:r>
            <a:endParaRPr lang="en-US" sz="1600">
              <a:latin typeface="Arial Unicode MS" panose="020B0604020202020204" charset="-122"/>
              <a:ea typeface="Arial Unicode MS" panose="020B0604020202020204" charset="-122"/>
              <a:cs typeface="Times New Roman" panose="02020503050405090304" charset="0"/>
            </a:endParaRPr>
          </a:p>
          <a:p>
            <a:pPr marL="0" indent="0">
              <a:buNone/>
            </a:pPr>
            <a:r>
              <a:rPr lang="en-US" sz="1600">
                <a:latin typeface="Arial Unicode MS" panose="020B0604020202020204" charset="-122"/>
                <a:ea typeface="Arial Unicode MS" panose="020B0604020202020204" charset="-122"/>
                <a:cs typeface="Times New Roman" panose="02020503050405090304" charset="0"/>
              </a:rPr>
              <a:t>Fatima Mustapha</a:t>
            </a:r>
            <a:endParaRPr lang="en-US" sz="1600">
              <a:latin typeface="Times New Roman" panose="02020503050405090304" charset="0"/>
              <a:ea typeface="Arial Unicode MS" panose="020B0604020202020204" charset="-122"/>
              <a:cs typeface="Times New Roman" panose="02020503050405090304" charset="0"/>
            </a:endParaRPr>
          </a:p>
          <a:p>
            <a:pPr marL="0" indent="0">
              <a:buNone/>
            </a:pPr>
            <a:r>
              <a:rPr lang="en-US" sz="2000" b="1">
                <a:latin typeface="Times New Roman Bold" panose="02020503050405090304" charset="0"/>
                <a:ea typeface="Arial Unicode MS" panose="020B0604020202020204" charset="-122"/>
                <a:cs typeface="Times New Roman Bold" panose="02020503050405090304" charset="0"/>
                <a:sym typeface="Wingdings 3" panose="05040102010807070707" charset="0"/>
              </a:rPr>
              <a:t></a:t>
            </a:r>
            <a:r>
              <a:rPr lang="en-US" sz="2000" b="1">
                <a:latin typeface="Times New Roman Bold" panose="02020503050405090304" charset="0"/>
                <a:ea typeface="Arial Unicode MS" panose="020B0604020202020204" charset="-122"/>
                <a:cs typeface="Times New Roman Bold" panose="02020503050405090304" charset="0"/>
                <a:sym typeface="+mn-ea"/>
              </a:rPr>
              <a:t>Activities:</a:t>
            </a:r>
            <a:endParaRPr lang="en-US" sz="2000" b="1">
              <a:latin typeface="Times New Roman Bold" panose="02020503050405090304" charset="0"/>
              <a:ea typeface="Arial Unicode MS" panose="020B0604020202020204" charset="-122"/>
              <a:cs typeface="Times New Roman Bold" panose="02020503050405090304" charset="0"/>
            </a:endParaRPr>
          </a:p>
          <a:p>
            <a:pPr marL="0" indent="0">
              <a:buNone/>
            </a:pPr>
            <a:r>
              <a:rPr lang="en-US" sz="1700">
                <a:latin typeface="Arial Unicode MS" panose="020B0604020202020204" charset="-122"/>
                <a:ea typeface="Arial Unicode MS" panose="020B0604020202020204" charset="-122"/>
                <a:sym typeface="+mn-ea"/>
              </a:rPr>
              <a:t>Talk on Menstrual Hygiene</a:t>
            </a:r>
            <a:endParaRPr lang="en-US" sz="1700">
              <a:latin typeface="Arial Unicode MS" panose="020B0604020202020204" charset="-122"/>
              <a:ea typeface="Arial Unicode MS" panose="020B0604020202020204" charset="-122"/>
            </a:endParaRPr>
          </a:p>
          <a:p>
            <a:pPr marL="0" indent="0">
              <a:buNone/>
            </a:pPr>
            <a:r>
              <a:rPr lang="en-US" sz="1700">
                <a:latin typeface="Arial Unicode MS" panose="020B0604020202020204" charset="-122"/>
                <a:ea typeface="Arial Unicode MS" panose="020B0604020202020204" charset="-122"/>
                <a:sym typeface="+mn-ea"/>
              </a:rPr>
              <a:t>Free Pads</a:t>
            </a:r>
            <a:endParaRPr lang="en-US" sz="1700">
              <a:latin typeface="Arial Unicode MS" panose="020B0604020202020204" charset="-122"/>
              <a:ea typeface="Arial Unicode MS" panose="020B0604020202020204" charset="-122"/>
            </a:endParaRPr>
          </a:p>
          <a:p>
            <a:pPr marL="0" indent="0">
              <a:buNone/>
            </a:pPr>
            <a:r>
              <a:rPr lang="en-US" sz="2000" b="1">
                <a:latin typeface="Times New Roman Bold" panose="02020503050405090304" charset="0"/>
                <a:ea typeface="Arial Unicode MS" panose="020B0604020202020204" charset="-122"/>
                <a:cs typeface="Times New Roman Bold" panose="02020503050405090304" charset="0"/>
                <a:sym typeface="Wingdings 3" panose="05040102010807070707" charset="0"/>
              </a:rPr>
              <a:t></a:t>
            </a:r>
            <a:r>
              <a:rPr lang="en-US" sz="2000" b="1">
                <a:latin typeface="Times New Roman Bold" panose="02020503050405090304" charset="0"/>
                <a:ea typeface="Arial Unicode MS" panose="020B0604020202020204" charset="-122"/>
                <a:cs typeface="Times New Roman Bold" panose="02020503050405090304" charset="0"/>
                <a:sym typeface="+mn-ea"/>
              </a:rPr>
              <a:t>Impact:</a:t>
            </a:r>
            <a:endParaRPr lang="en-US" sz="2000" b="1">
              <a:latin typeface="Times New Roman Bold" panose="02020503050405090304" charset="0"/>
              <a:ea typeface="Arial Unicode MS" panose="020B0604020202020204" charset="-122"/>
              <a:cs typeface="Times New Roman Bold" panose="02020503050405090304" charset="0"/>
            </a:endParaRPr>
          </a:p>
          <a:p>
            <a:pPr marL="0" indent="0">
              <a:buNone/>
            </a:pPr>
            <a:r>
              <a:rPr lang="en-US" sz="1700">
                <a:latin typeface="Arial Unicode MS" panose="020B0604020202020204" charset="-122"/>
                <a:ea typeface="Arial Unicode MS" panose="020B0604020202020204" charset="-122"/>
                <a:sym typeface="+mn-ea"/>
              </a:rPr>
              <a:t>Targeted over 50 young girls</a:t>
            </a:r>
            <a:endParaRPr lang="en-US" sz="1700">
              <a:latin typeface="Arial Unicode MS" panose="020B0604020202020204" charset="-122"/>
              <a:ea typeface="Arial Unicode MS" panose="020B0604020202020204" charset="-122"/>
            </a:endParaRPr>
          </a:p>
          <a:p>
            <a:pPr marL="0" indent="0">
              <a:buNone/>
            </a:pPr>
            <a:r>
              <a:rPr lang="en-US" sz="1700">
                <a:latin typeface="Arial Unicode MS" panose="020B0604020202020204" charset="-122"/>
                <a:ea typeface="Arial Unicode MS" panose="020B0604020202020204" charset="-122"/>
                <a:sym typeface="+mn-ea"/>
              </a:rPr>
              <a:t>Distributed about 50 Pads</a:t>
            </a:r>
            <a:endParaRPr lang="en-US" sz="1700">
              <a:latin typeface="Arial Unicode MS" panose="020B0604020202020204" charset="-122"/>
              <a:ea typeface="Arial Unicode MS" panose="020B0604020202020204" charset="-122"/>
            </a:endParaRPr>
          </a:p>
          <a:p>
            <a:pPr marL="0" indent="0">
              <a:buNone/>
            </a:pPr>
            <a:endParaRPr lang="en-US" sz="1700">
              <a:latin typeface="Arial Unicode MS" panose="020B0604020202020204" charset="-122"/>
              <a:ea typeface="Arial Unicode MS" panose="020B0604020202020204" charset="-122"/>
            </a:endParaRPr>
          </a:p>
          <a:p>
            <a:endParaRPr lang="en-US" sz="600">
              <a:latin typeface="Arial Unicode MS" panose="020B0604020202020204" charset="-122"/>
              <a:ea typeface="Arial Unicode MS" panose="020B0604020202020204" charset="-122"/>
            </a:endParaRPr>
          </a:p>
        </p:txBody>
      </p:sp>
      <p:pic>
        <p:nvPicPr>
          <p:cNvPr id="8" name="Picture 7" descr="Millenium Fellowship - visual selection (2)"/>
          <p:cNvPicPr>
            <a:picLocks noChangeAspect="1"/>
          </p:cNvPicPr>
          <p:nvPr/>
        </p:nvPicPr>
        <p:blipFill>
          <a:blip r:embed="rId2"/>
          <a:stretch>
            <a:fillRect/>
          </a:stretch>
        </p:blipFill>
        <p:spPr>
          <a:xfrm>
            <a:off x="4441190" y="1992630"/>
            <a:ext cx="7181850" cy="4708525"/>
          </a:xfrm>
          <a:prstGeom prst="rect">
            <a:avLst/>
          </a:prstGeom>
        </p:spPr>
      </p:pic>
      <p:sp>
        <p:nvSpPr>
          <p:cNvPr id="4" name="Text Box 3"/>
          <p:cNvSpPr txBox="1"/>
          <p:nvPr/>
        </p:nvSpPr>
        <p:spPr>
          <a:xfrm>
            <a:off x="7499350" y="740410"/>
            <a:ext cx="4064000" cy="1229995"/>
          </a:xfrm>
          <a:prstGeom prst="rect">
            <a:avLst/>
          </a:prstGeom>
          <a:noFill/>
        </p:spPr>
        <p:txBody>
          <a:bodyPr wrap="square" rtlCol="0">
            <a:spAutoFit/>
          </a:bodyPr>
          <a:p>
            <a:r>
              <a:rPr lang="en-US" sz="2000" b="1">
                <a:latin typeface="Times New Roman Bold" panose="02020503050405090304" charset="0"/>
                <a:cs typeface="Times New Roman Bold" panose="02020503050405090304" charset="0"/>
                <a:sym typeface="Wingdings 3" panose="05040102010807070707" charset="0"/>
              </a:rPr>
              <a:t></a:t>
            </a:r>
            <a:r>
              <a:rPr lang="en-US" sz="2000" b="1">
                <a:latin typeface="Times New Roman Bold" panose="02020503050405090304" charset="0"/>
                <a:cs typeface="Times New Roman Bold" panose="02020503050405090304" charset="0"/>
              </a:rPr>
              <a:t>Location</a:t>
            </a:r>
            <a:r>
              <a:rPr lang="en-US"/>
              <a:t>:</a:t>
            </a:r>
            <a:endParaRPr lang="en-US"/>
          </a:p>
          <a:p>
            <a:r>
              <a:rPr lang="en-US">
                <a:latin typeface="Arial Unicode MS" panose="020B0604020202020204" charset="-122"/>
                <a:ea typeface="Arial Unicode MS" panose="020B0604020202020204" charset="-122"/>
                <a:sym typeface="+mn-ea"/>
              </a:rPr>
              <a:t>Huzaifatil Yamani Litahfizul Quran wattarbiyyah Al-</a:t>
            </a:r>
            <a:r>
              <a:rPr lang="en-US">
                <a:latin typeface="Arial Unicode MS" panose="020B0604020202020204" charset="-122"/>
                <a:ea typeface="Arial Unicode MS" panose="020B0604020202020204" charset="-122"/>
              </a:rPr>
              <a:t>Islamiyya Ado-bayero Layout</a:t>
            </a:r>
            <a:endParaRPr lang="en-US">
              <a:latin typeface="Arial Unicode MS" panose="020B0604020202020204" charset="-122"/>
              <a:ea typeface="Arial Unicode MS" panose="020B0604020202020204" charset="-122"/>
            </a:endParaRPr>
          </a:p>
        </p:txBody>
      </p:sp>
    </p:spTree>
  </p:cSld>
  <p:clrMapOvr>
    <a:masterClrMapping/>
  </p:clrMapOvr>
  <p:transition advTm="4777"/>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title"/>
          </p:nvPr>
        </p:nvSpPr>
        <p:spPr>
          <a:xfrm>
            <a:off x="838200" y="364490"/>
            <a:ext cx="10515600" cy="939165"/>
          </a:xfrm>
        </p:spPr>
        <p:txBody>
          <a:bodyPr/>
          <a:p>
            <a:r>
              <a:rPr lang="en-US">
                <a:solidFill>
                  <a:schemeClr val="accent1">
                    <a:lumMod val="75000"/>
                  </a:schemeClr>
                </a:solidFill>
              </a:rPr>
              <a:t>Sexually Transmitted Diseases</a:t>
            </a:r>
            <a:endParaRPr lang="en-US">
              <a:solidFill>
                <a:schemeClr val="accent1">
                  <a:lumMod val="75000"/>
                </a:schemeClr>
              </a:solidFill>
            </a:endParaRPr>
          </a:p>
        </p:txBody>
      </p:sp>
      <p:sp>
        <p:nvSpPr>
          <p:cNvPr id="6" name="Text Box 5"/>
          <p:cNvSpPr txBox="1"/>
          <p:nvPr/>
        </p:nvSpPr>
        <p:spPr>
          <a:xfrm>
            <a:off x="613410" y="1303655"/>
            <a:ext cx="7551420" cy="3599180"/>
          </a:xfrm>
          <a:prstGeom prst="rect">
            <a:avLst/>
          </a:prstGeom>
          <a:noFill/>
        </p:spPr>
        <p:txBody>
          <a:bodyPr wrap="square" rtlCol="0">
            <a:noAutofit/>
          </a:bodyPr>
          <a:p>
            <a:endParaRPr lang="en-US"/>
          </a:p>
        </p:txBody>
      </p:sp>
      <p:sp>
        <p:nvSpPr>
          <p:cNvPr id="7" name="Content Placeholder 6"/>
          <p:cNvSpPr/>
          <p:nvPr>
            <p:ph idx="1"/>
          </p:nvPr>
        </p:nvSpPr>
        <p:spPr>
          <a:xfrm>
            <a:off x="838200" y="1182370"/>
            <a:ext cx="10515600" cy="4994910"/>
          </a:xfrm>
        </p:spPr>
        <p:txBody>
          <a:bodyPr>
            <a:noAutofit/>
          </a:bodyPr>
          <a:p>
            <a:pPr marL="0" indent="0">
              <a:buNone/>
            </a:pPr>
            <a:r>
              <a:rPr lang="en-US" sz="2000" b="1">
                <a:latin typeface="Times New Roman Bold" panose="02020503050405090304" charset="0"/>
                <a:ea typeface="Arial Unicode MS" panose="020B0604020202020204" charset="-122"/>
                <a:cs typeface="Times New Roman Bold" panose="02020503050405090304" charset="0"/>
                <a:sym typeface="Wingdings 3" panose="05040102010807070707" charset="0"/>
              </a:rPr>
              <a:t></a:t>
            </a:r>
            <a:r>
              <a:rPr lang="en-US" sz="2000" b="1">
                <a:latin typeface="Times New Roman Bold" panose="02020503050405090304" charset="0"/>
                <a:ea typeface="Arial Unicode MS" panose="020B0604020202020204" charset="-122"/>
                <a:cs typeface="Times New Roman Bold" panose="02020503050405090304" charset="0"/>
                <a:sym typeface="+mn-ea"/>
              </a:rPr>
              <a:t>Population Targeted:</a:t>
            </a:r>
            <a:endParaRPr lang="en-US" sz="2000" b="1">
              <a:latin typeface="Times New Roman Bold" panose="02020503050405090304" charset="0"/>
              <a:ea typeface="Arial Unicode MS" panose="020B0604020202020204" charset="-122"/>
              <a:cs typeface="Times New Roman Bold" panose="02020503050405090304" charset="0"/>
            </a:endParaRPr>
          </a:p>
          <a:p>
            <a:pPr marL="0" indent="0">
              <a:buNone/>
            </a:pPr>
            <a:r>
              <a:rPr lang="en-US" sz="1700">
                <a:latin typeface="Arial Unicode MS" panose="020B0604020202020204" charset="-122"/>
                <a:ea typeface="Arial Unicode MS" panose="020B0604020202020204" charset="-122"/>
                <a:sym typeface="+mn-ea"/>
              </a:rPr>
              <a:t>Secondary School Students.</a:t>
            </a:r>
            <a:endParaRPr lang="en-US" sz="1700">
              <a:latin typeface="Arial Unicode MS" panose="020B0604020202020204" charset="-122"/>
              <a:ea typeface="Arial Unicode MS" panose="020B0604020202020204" charset="-122"/>
              <a:sym typeface="+mn-ea"/>
            </a:endParaRPr>
          </a:p>
          <a:p>
            <a:pPr marL="0" indent="0">
              <a:buNone/>
            </a:pPr>
            <a:endParaRPr lang="en-US" sz="1700">
              <a:latin typeface="Arial Unicode MS" panose="020B0604020202020204" charset="-122"/>
              <a:ea typeface="Arial Unicode MS" panose="020B0604020202020204" charset="-122"/>
            </a:endParaRPr>
          </a:p>
          <a:p>
            <a:pPr marL="0" indent="0">
              <a:buNone/>
            </a:pPr>
            <a:r>
              <a:rPr lang="en-US" sz="2000" b="1">
                <a:latin typeface="Times New Roman Bold" panose="02020503050405090304" charset="0"/>
                <a:ea typeface="Arial Unicode MS" panose="020B0604020202020204" charset="-122"/>
                <a:cs typeface="Times New Roman Bold" panose="02020503050405090304" charset="0"/>
                <a:sym typeface="Wingdings 3" panose="05040102010807070707" charset="0"/>
              </a:rPr>
              <a:t></a:t>
            </a:r>
            <a:r>
              <a:rPr lang="en-US" sz="2000" b="1">
                <a:latin typeface="Times New Roman Bold" panose="02020503050405090304" charset="0"/>
                <a:ea typeface="Arial Unicode MS" panose="020B0604020202020204" charset="-122"/>
                <a:cs typeface="Times New Roman Bold" panose="02020503050405090304" charset="0"/>
                <a:sym typeface="+mn-ea"/>
              </a:rPr>
              <a:t>SDG Aligned:</a:t>
            </a:r>
            <a:endParaRPr lang="en-US" sz="2000" b="1">
              <a:latin typeface="Times New Roman Bold" panose="02020503050405090304" charset="0"/>
              <a:ea typeface="Arial Unicode MS" panose="020B0604020202020204" charset="-122"/>
              <a:cs typeface="Times New Roman Bold" panose="02020503050405090304" charset="0"/>
            </a:endParaRPr>
          </a:p>
          <a:p>
            <a:pPr marL="0" indent="0">
              <a:buNone/>
            </a:pPr>
            <a:r>
              <a:rPr lang="en-US" sz="1700">
                <a:latin typeface="Arial Unicode MS" panose="020B0604020202020204" charset="-122"/>
                <a:ea typeface="Arial Unicode MS" panose="020B0604020202020204" charset="-122"/>
                <a:sym typeface="+mn-ea"/>
              </a:rPr>
              <a:t>SDG 3; Healthcare and Wellbeing</a:t>
            </a:r>
            <a:endParaRPr lang="en-US" sz="1700">
              <a:latin typeface="Arial Unicode MS" panose="020B0604020202020204" charset="-122"/>
              <a:ea typeface="Arial Unicode MS" panose="020B0604020202020204" charset="-122"/>
            </a:endParaRPr>
          </a:p>
          <a:p>
            <a:pPr marL="0" indent="0">
              <a:buNone/>
            </a:pPr>
            <a:r>
              <a:rPr lang="en-US" sz="1700">
                <a:latin typeface="Arial Unicode MS" panose="020B0604020202020204" charset="-122"/>
                <a:ea typeface="Arial Unicode MS" panose="020B0604020202020204" charset="-122"/>
                <a:sym typeface="+mn-ea"/>
              </a:rPr>
              <a:t>SDG 10; Reduced Inequalities</a:t>
            </a:r>
            <a:endParaRPr lang="en-US" sz="1700">
              <a:latin typeface="Arial Unicode MS" panose="020B0604020202020204" charset="-122"/>
              <a:ea typeface="Arial Unicode MS" panose="020B0604020202020204" charset="-122"/>
              <a:sym typeface="+mn-ea"/>
            </a:endParaRPr>
          </a:p>
          <a:p>
            <a:pPr marL="0" indent="0">
              <a:buNone/>
            </a:pPr>
            <a:endParaRPr lang="en-US" sz="1700">
              <a:latin typeface="Arial Unicode MS" panose="020B0604020202020204" charset="-122"/>
              <a:ea typeface="Arial Unicode MS" panose="020B0604020202020204" charset="-122"/>
            </a:endParaRPr>
          </a:p>
          <a:p>
            <a:pPr marL="0" indent="0">
              <a:buNone/>
            </a:pPr>
            <a:r>
              <a:rPr lang="en-US" sz="2000" b="1">
                <a:latin typeface="Times New Roman Bold" panose="02020503050405090304" charset="0"/>
                <a:ea typeface="Arial Unicode MS" panose="020B0604020202020204" charset="-122"/>
                <a:cs typeface="Times New Roman Bold" panose="02020503050405090304" charset="0"/>
                <a:sym typeface="Wingdings 3" panose="05040102010807070707" charset="0"/>
              </a:rPr>
              <a:t></a:t>
            </a:r>
            <a:r>
              <a:rPr lang="en-US" sz="2000" b="1">
                <a:latin typeface="Times New Roman Bold" panose="02020503050405090304" charset="0"/>
                <a:ea typeface="Arial Unicode MS" panose="020B0604020202020204" charset="-122"/>
                <a:cs typeface="Times New Roman Bold" panose="02020503050405090304" charset="0"/>
                <a:sym typeface="+mn-ea"/>
              </a:rPr>
              <a:t>Team Members:</a:t>
            </a:r>
            <a:endParaRPr lang="en-US" sz="2000" b="1">
              <a:latin typeface="Times New Roman Bold" panose="02020503050405090304" charset="0"/>
              <a:ea typeface="Arial Unicode MS" panose="020B0604020202020204" charset="-122"/>
              <a:cs typeface="Times New Roman Bold" panose="02020503050405090304" charset="0"/>
            </a:endParaRPr>
          </a:p>
          <a:p>
            <a:pPr marL="0" indent="0">
              <a:buNone/>
            </a:pPr>
            <a:r>
              <a:rPr lang="en-US" sz="1700">
                <a:latin typeface="Arial Unicode MS" panose="020B0604020202020204" charset="-122"/>
                <a:ea typeface="Arial Unicode MS" panose="020B0604020202020204" charset="-122"/>
                <a:sym typeface="+mn-ea"/>
              </a:rPr>
              <a:t>Oluwadamilola Shona</a:t>
            </a:r>
            <a:endParaRPr lang="en-US" sz="1700">
              <a:latin typeface="Arial Unicode MS" panose="020B0604020202020204" charset="-122"/>
              <a:ea typeface="Arial Unicode MS" panose="020B0604020202020204" charset="-122"/>
              <a:sym typeface="+mn-ea"/>
            </a:endParaRPr>
          </a:p>
          <a:p>
            <a:pPr marL="0" indent="0">
              <a:buNone/>
            </a:pPr>
            <a:endParaRPr lang="en-US" sz="1700">
              <a:latin typeface="Arial Unicode MS" panose="020B0604020202020204" charset="-122"/>
              <a:ea typeface="Arial Unicode MS" panose="020B0604020202020204" charset="-122"/>
            </a:endParaRPr>
          </a:p>
          <a:p>
            <a:pPr marL="0" indent="0">
              <a:buNone/>
            </a:pPr>
            <a:r>
              <a:rPr lang="en-US" sz="2000" b="1">
                <a:latin typeface="Times New Roman Bold" panose="02020503050405090304" charset="0"/>
                <a:ea typeface="Arial Unicode MS" panose="020B0604020202020204" charset="-122"/>
                <a:cs typeface="Times New Roman Bold" panose="02020503050405090304" charset="0"/>
                <a:sym typeface="Wingdings 3" panose="05040102010807070707" charset="0"/>
              </a:rPr>
              <a:t></a:t>
            </a:r>
            <a:r>
              <a:rPr lang="en-US" sz="2000" b="1">
                <a:latin typeface="Times New Roman Bold" panose="02020503050405090304" charset="0"/>
                <a:ea typeface="Arial Unicode MS" panose="020B0604020202020204" charset="-122"/>
                <a:cs typeface="Times New Roman Bold" panose="02020503050405090304" charset="0"/>
                <a:sym typeface="+mn-ea"/>
              </a:rPr>
              <a:t>Activities:</a:t>
            </a:r>
            <a:endParaRPr lang="en-US" sz="2000" b="1">
              <a:latin typeface="Times New Roman Bold" panose="02020503050405090304" charset="0"/>
              <a:ea typeface="Arial Unicode MS" panose="020B0604020202020204" charset="-122"/>
              <a:cs typeface="Times New Roman Bold" panose="02020503050405090304" charset="0"/>
            </a:endParaRPr>
          </a:p>
          <a:p>
            <a:pPr marL="0" indent="0">
              <a:buNone/>
            </a:pPr>
            <a:r>
              <a:rPr lang="en-US" sz="1700">
                <a:latin typeface="Arial Unicode MS" panose="020B0604020202020204" charset="-122"/>
                <a:ea typeface="Arial Unicode MS" panose="020B0604020202020204" charset="-122"/>
                <a:sym typeface="+mn-ea"/>
              </a:rPr>
              <a:t>Talk on STIs</a:t>
            </a:r>
            <a:endParaRPr lang="en-US" sz="1700">
              <a:latin typeface="Arial Unicode MS" panose="020B0604020202020204" charset="-122"/>
              <a:ea typeface="Arial Unicode MS" panose="020B0604020202020204" charset="-122"/>
              <a:sym typeface="+mn-ea"/>
            </a:endParaRPr>
          </a:p>
          <a:p>
            <a:pPr marL="0" indent="0">
              <a:buNone/>
            </a:pPr>
            <a:endParaRPr lang="en-US" sz="1700">
              <a:latin typeface="Arial Unicode MS" panose="020B0604020202020204" charset="-122"/>
              <a:ea typeface="Arial Unicode MS" panose="020B0604020202020204" charset="-122"/>
            </a:endParaRPr>
          </a:p>
          <a:p>
            <a:pPr marL="0" indent="0">
              <a:buNone/>
            </a:pPr>
            <a:r>
              <a:rPr lang="en-US" sz="2000" b="1">
                <a:latin typeface="Times New Roman Bold" panose="02020503050405090304" charset="0"/>
                <a:ea typeface="Arial Unicode MS" panose="020B0604020202020204" charset="-122"/>
                <a:cs typeface="Times New Roman Bold" panose="02020503050405090304" charset="0"/>
                <a:sym typeface="Wingdings 3" panose="05040102010807070707" charset="0"/>
              </a:rPr>
              <a:t></a:t>
            </a:r>
            <a:r>
              <a:rPr lang="en-US" sz="2000" b="1">
                <a:latin typeface="Times New Roman Bold" panose="02020503050405090304" charset="0"/>
                <a:ea typeface="Arial Unicode MS" panose="020B0604020202020204" charset="-122"/>
                <a:cs typeface="Times New Roman Bold" panose="02020503050405090304" charset="0"/>
                <a:sym typeface="+mn-ea"/>
              </a:rPr>
              <a:t>Impact:</a:t>
            </a:r>
            <a:endParaRPr lang="en-US" sz="2000" b="1">
              <a:latin typeface="Times New Roman Bold" panose="02020503050405090304" charset="0"/>
              <a:ea typeface="Arial Unicode MS" panose="020B0604020202020204" charset="-122"/>
              <a:cs typeface="Times New Roman Bold" panose="02020503050405090304" charset="0"/>
            </a:endParaRPr>
          </a:p>
          <a:p>
            <a:pPr marL="0" indent="0">
              <a:buNone/>
            </a:pPr>
            <a:r>
              <a:rPr lang="en-US" sz="1700">
                <a:latin typeface="Arial Unicode MS" panose="020B0604020202020204" charset="-122"/>
                <a:ea typeface="Arial Unicode MS" panose="020B0604020202020204" charset="-122"/>
                <a:sym typeface="+mn-ea"/>
              </a:rPr>
              <a:t>Targeted about 50 students</a:t>
            </a:r>
            <a:endParaRPr lang="en-US" sz="1700">
              <a:latin typeface="Arial Unicode MS" panose="020B0604020202020204" charset="-122"/>
              <a:ea typeface="Arial Unicode MS" panose="020B0604020202020204" charset="-122"/>
            </a:endParaRPr>
          </a:p>
          <a:p>
            <a:pPr marL="0" indent="0">
              <a:buNone/>
            </a:pPr>
            <a:endParaRPr lang="en-US" sz="1700">
              <a:latin typeface="Arial Unicode MS" panose="020B0604020202020204" charset="-122"/>
              <a:ea typeface="Arial Unicode MS" panose="020B0604020202020204" charset="-122"/>
            </a:endParaRPr>
          </a:p>
          <a:p>
            <a:endParaRPr lang="en-US" sz="600">
              <a:latin typeface="Arial Unicode MS" panose="020B0604020202020204" charset="-122"/>
              <a:ea typeface="Arial Unicode MS" panose="020B0604020202020204" charset="-122"/>
            </a:endParaRPr>
          </a:p>
        </p:txBody>
      </p:sp>
      <p:sp>
        <p:nvSpPr>
          <p:cNvPr id="9" name="Text Box 8"/>
          <p:cNvSpPr txBox="1"/>
          <p:nvPr/>
        </p:nvSpPr>
        <p:spPr>
          <a:xfrm>
            <a:off x="7519035" y="1182370"/>
            <a:ext cx="4064000" cy="953135"/>
          </a:xfrm>
          <a:prstGeom prst="rect">
            <a:avLst/>
          </a:prstGeom>
          <a:noFill/>
        </p:spPr>
        <p:txBody>
          <a:bodyPr wrap="square" rtlCol="0">
            <a:spAutoFit/>
          </a:bodyPr>
          <a:p>
            <a:r>
              <a:rPr lang="en-US" sz="2000" b="1">
                <a:latin typeface="Times New Roman Bold" panose="02020503050405090304" charset="0"/>
                <a:cs typeface="Times New Roman Bold" panose="02020503050405090304" charset="0"/>
                <a:sym typeface="Wingdings 3" panose="05040102010807070707" charset="0"/>
              </a:rPr>
              <a:t></a:t>
            </a:r>
            <a:r>
              <a:rPr lang="en-US" sz="2000" b="1">
                <a:latin typeface="Times New Roman Bold" panose="02020503050405090304" charset="0"/>
                <a:cs typeface="Times New Roman Bold" panose="02020503050405090304" charset="0"/>
              </a:rPr>
              <a:t>Location</a:t>
            </a:r>
            <a:r>
              <a:rPr lang="en-US"/>
              <a:t>:</a:t>
            </a:r>
            <a:endParaRPr lang="en-US"/>
          </a:p>
          <a:p>
            <a:r>
              <a:rPr lang="en-US">
                <a:latin typeface="Arial Unicode MS" panose="020B0604020202020204" charset="-122"/>
                <a:ea typeface="Arial Unicode MS" panose="020B0604020202020204" charset="-122"/>
              </a:rPr>
              <a:t>Standard Comprehensive Secondary School Sabon gari</a:t>
            </a:r>
            <a:endParaRPr lang="en-US">
              <a:latin typeface="Arial Unicode MS" panose="020B0604020202020204" charset="-122"/>
              <a:ea typeface="Arial Unicode MS" panose="020B0604020202020204" charset="-122"/>
            </a:endParaRPr>
          </a:p>
        </p:txBody>
      </p:sp>
      <p:pic>
        <p:nvPicPr>
          <p:cNvPr id="10" name="Picture 9" descr="Millenium Fellowship - visual selection (3)"/>
          <p:cNvPicPr>
            <a:picLocks noChangeAspect="1"/>
          </p:cNvPicPr>
          <p:nvPr/>
        </p:nvPicPr>
        <p:blipFill>
          <a:blip r:embed="rId2"/>
          <a:stretch>
            <a:fillRect/>
          </a:stretch>
        </p:blipFill>
        <p:spPr>
          <a:xfrm>
            <a:off x="6167755" y="2265045"/>
            <a:ext cx="4488180" cy="3912235"/>
          </a:xfrm>
          <a:prstGeom prst="rect">
            <a:avLst/>
          </a:prstGeom>
        </p:spPr>
      </p:pic>
    </p:spTree>
  </p:cSld>
  <p:clrMapOvr>
    <a:masterClrMapping/>
  </p:clrMapOvr>
  <p:transition advTm="3198"/>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title"/>
          </p:nvPr>
        </p:nvSpPr>
        <p:spPr/>
        <p:txBody>
          <a:bodyPr/>
          <a:p>
            <a:r>
              <a:rPr lang="en-US">
                <a:solidFill>
                  <a:schemeClr val="accent1">
                    <a:lumMod val="75000"/>
                  </a:schemeClr>
                </a:solidFill>
              </a:rPr>
              <a:t>Lessons Learned</a:t>
            </a:r>
            <a:endParaRPr lang="en-US">
              <a:solidFill>
                <a:schemeClr val="accent1">
                  <a:lumMod val="75000"/>
                </a:schemeClr>
              </a:solidFill>
            </a:endParaRPr>
          </a:p>
        </p:txBody>
      </p:sp>
      <p:sp>
        <p:nvSpPr>
          <p:cNvPr id="3" name="Content Placeholder 2"/>
          <p:cNvSpPr>
            <a:spLocks noGrp="1"/>
          </p:cNvSpPr>
          <p:nvPr>
            <p:ph idx="1"/>
          </p:nvPr>
        </p:nvSpPr>
        <p:spPr/>
        <p:txBody>
          <a:bodyPr/>
          <a:p>
            <a:r>
              <a:rPr lang="en-US">
                <a:latin typeface="Arial Unicode MS" panose="020B0604020202020204" charset="-122"/>
                <a:ea typeface="Arial Unicode MS" panose="020B0604020202020204" charset="-122"/>
              </a:rPr>
              <a:t>Personal Leadership Growth</a:t>
            </a:r>
            <a:endParaRPr lang="en-US">
              <a:latin typeface="Arial Unicode MS" panose="020B0604020202020204" charset="-122"/>
              <a:ea typeface="Arial Unicode MS" panose="020B0604020202020204" charset="-122"/>
            </a:endParaRPr>
          </a:p>
          <a:p>
            <a:r>
              <a:rPr lang="en-US">
                <a:latin typeface="Arial Unicode MS" panose="020B0604020202020204" charset="-122"/>
                <a:ea typeface="Arial Unicode MS" panose="020B0604020202020204" charset="-122"/>
              </a:rPr>
              <a:t>Teamwork Experience</a:t>
            </a:r>
            <a:endParaRPr lang="en-US">
              <a:latin typeface="Arial Unicode MS" panose="020B0604020202020204" charset="-122"/>
              <a:ea typeface="Arial Unicode MS" panose="020B0604020202020204" charset="-122"/>
            </a:endParaRPr>
          </a:p>
          <a:p>
            <a:r>
              <a:rPr lang="en-US">
                <a:latin typeface="Arial Unicode MS" panose="020B0604020202020204" charset="-122"/>
                <a:ea typeface="Arial Unicode MS" panose="020B0604020202020204" charset="-122"/>
              </a:rPr>
              <a:t>Community Insights</a:t>
            </a:r>
            <a:endParaRPr lang="en-US">
              <a:latin typeface="Arial Unicode MS" panose="020B0604020202020204" charset="-122"/>
              <a:ea typeface="Arial Unicode MS" panose="020B0604020202020204" charset="-122"/>
            </a:endParaRPr>
          </a:p>
          <a:p>
            <a:r>
              <a:rPr lang="en-US">
                <a:latin typeface="Arial Unicode MS" panose="020B0604020202020204" charset="-122"/>
                <a:ea typeface="Arial Unicode MS" panose="020B0604020202020204" charset="-122"/>
              </a:rPr>
              <a:t>Inclusivity</a:t>
            </a:r>
            <a:endParaRPr lang="en-US">
              <a:latin typeface="Arial Unicode MS" panose="020B0604020202020204" charset="-122"/>
              <a:ea typeface="Arial Unicode MS" panose="020B0604020202020204" charset="-122"/>
            </a:endParaRPr>
          </a:p>
          <a:p>
            <a:r>
              <a:rPr lang="en-US">
                <a:latin typeface="Arial Unicode MS" panose="020B0604020202020204" charset="-122"/>
                <a:ea typeface="Arial Unicode MS" panose="020B0604020202020204" charset="-122"/>
              </a:rPr>
              <a:t>Humility</a:t>
            </a:r>
            <a:endParaRPr lang="en-US">
              <a:latin typeface="Arial Unicode MS" panose="020B0604020202020204" charset="-122"/>
              <a:ea typeface="Arial Unicode MS" panose="020B0604020202020204" charset="-122"/>
            </a:endParaRPr>
          </a:p>
          <a:p>
            <a:r>
              <a:rPr lang="en-US">
                <a:latin typeface="Arial Unicode MS" panose="020B0604020202020204" charset="-122"/>
                <a:ea typeface="Arial Unicode MS" panose="020B0604020202020204" charset="-122"/>
              </a:rPr>
              <a:t>Empathy</a:t>
            </a:r>
            <a:endParaRPr lang="en-US">
              <a:latin typeface="Arial Unicode MS" panose="020B0604020202020204" charset="-122"/>
              <a:ea typeface="Arial Unicode MS" panose="020B0604020202020204" charset="-122"/>
            </a:endParaRPr>
          </a:p>
          <a:p>
            <a:r>
              <a:rPr lang="en-US">
                <a:latin typeface="Arial Unicode MS" panose="020B0604020202020204" charset="-122"/>
                <a:ea typeface="Arial Unicode MS" panose="020B0604020202020204" charset="-122"/>
              </a:rPr>
              <a:t>Partnership</a:t>
            </a:r>
            <a:endParaRPr lang="en-US">
              <a:latin typeface="Arial Unicode MS" panose="020B0604020202020204" charset="-122"/>
              <a:ea typeface="Arial Unicode MS" panose="020B0604020202020204" charset="-122"/>
            </a:endParaRPr>
          </a:p>
        </p:txBody>
      </p:sp>
    </p:spTree>
  </p:cSld>
  <p:clrMapOvr>
    <a:masterClrMapping/>
  </p:clrMapOvr>
  <p:transition advTm="2932"/>
</p:sld>
</file>

<file path=ppt/tags/tag1.xml><?xml version="1.0" encoding="utf-8"?>
<p:tagLst xmlns:p="http://schemas.openxmlformats.org/presentationml/2006/main">
  <p:tag name="TIMING" val="|4.226|0.509"/>
</p:tagLst>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2581</Words>
  <Application>WPS Presentation</Application>
  <PresentationFormat>Widescreen</PresentationFormat>
  <Paragraphs>146</Paragraphs>
  <Slides>12</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12</vt:i4>
      </vt:variant>
    </vt:vector>
  </HeadingPairs>
  <TitlesOfParts>
    <vt:vector size="28" baseType="lpstr">
      <vt:lpstr>Arial</vt:lpstr>
      <vt:lpstr>SimSun</vt:lpstr>
      <vt:lpstr>Wingdings</vt:lpstr>
      <vt:lpstr>Arial Black</vt:lpstr>
      <vt:lpstr>Arial Unicode MS</vt:lpstr>
      <vt:lpstr>Times New Roman Regular</vt:lpstr>
      <vt:lpstr>Times New Roman Bold</vt:lpstr>
      <vt:lpstr>Wingdings 3</vt:lpstr>
      <vt:lpstr>Times New Roman</vt:lpstr>
      <vt:lpstr>Arial Bold</vt:lpstr>
      <vt:lpstr>Microsoft YaHei</vt:lpstr>
      <vt:lpstr>汉仪旗黑</vt:lpstr>
      <vt:lpstr>Calibri</vt:lpstr>
      <vt:lpstr>Helvetica Neue</vt:lpstr>
      <vt:lpstr>宋体-简</vt:lpstr>
      <vt:lpstr>Default Design</vt:lpstr>
      <vt:lpstr>MILLENIUM FELLOWSHIP</vt:lpstr>
      <vt:lpstr>Outline</vt:lpstr>
      <vt:lpstr>Introduction</vt:lpstr>
      <vt:lpstr>Meet Our Campus Cohort (Class of 2025)</vt:lpstr>
      <vt:lpstr>Overview of Our Projects</vt:lpstr>
      <vt:lpstr>The Red Ribbon Project</vt:lpstr>
      <vt:lpstr>Pad a Girl Initiative</vt:lpstr>
      <vt:lpstr>Sexual Transmitted Disease</vt:lpstr>
      <vt:lpstr>Lessons Learned</vt:lpstr>
      <vt:lpstr>PowerPoint 演示文稿</vt:lpstr>
      <vt:lpstr>Conclusion</vt:lpstr>
      <vt:lpstr>How to Navigate Us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MILLENIUM FELLOWSHIP</dc:title>
  <dc:creator>macbookair</dc:creator>
  <cp:lastModifiedBy>Khadijadahira Baba</cp:lastModifiedBy>
  <cp:revision>11</cp:revision>
  <dcterms:created xsi:type="dcterms:W3CDTF">2025-12-07T21:06:41Z</dcterms:created>
  <dcterms:modified xsi:type="dcterms:W3CDTF">2025-12-07T21:06:41Z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3D0ED2993A9FD14C6C533569F454ACDF_41</vt:lpwstr>
  </property>
  <property fmtid="{D5CDD505-2E9C-101B-9397-08002B2CF9AE}" pid="3" name="KSOProductBuildVer">
    <vt:lpwstr>1033-6.10.2.8397</vt:lpwstr>
  </property>
</Properties>
</file>